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8" r:id="rId5"/>
    <p:sldId id="269" r:id="rId6"/>
    <p:sldId id="270" r:id="rId7"/>
    <p:sldId id="257" r:id="rId8"/>
    <p:sldId id="258" r:id="rId9"/>
    <p:sldId id="259" r:id="rId10"/>
    <p:sldId id="260" r:id="rId11"/>
    <p:sldId id="261" r:id="rId12"/>
    <p:sldId id="262" r:id="rId13"/>
    <p:sldId id="263" r:id="rId14"/>
    <p:sldId id="264" r:id="rId15"/>
    <p:sldId id="265" r:id="rId16"/>
    <p:sldId id="271" r:id="rId17"/>
    <p:sldId id="272" r:id="rId18"/>
    <p:sldId id="273" r:id="rId19"/>
    <p:sldId id="274" r:id="rId20"/>
    <p:sldId id="275"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F6A02E2-BD5C-479B-95FD-6FD60342AFBA}"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699246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6A02E2-BD5C-479B-95FD-6FD60342AFBA}"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100163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F6A02E2-BD5C-479B-95FD-6FD60342AFBA}"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984222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F6A02E2-BD5C-479B-95FD-6FD60342AFBA}" type="datetimeFigureOut">
              <a:rPr lang="ru-RU" smtClean="0"/>
              <a:t>08.10.2021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3597901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F6A02E2-BD5C-479B-95FD-6FD60342AFBA}" type="datetimeFigureOut">
              <a:rPr lang="ru-RU" smtClean="0"/>
              <a:t>08.10.2021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3508453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F6A02E2-BD5C-479B-95FD-6FD60342AFBA}" type="datetimeFigureOut">
              <a:rPr lang="ru-RU" smtClean="0"/>
              <a:t>08.10.2021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3328348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F6A02E2-BD5C-479B-95FD-6FD60342AFBA}" type="datetimeFigureOut">
              <a:rPr lang="ru-RU" smtClean="0"/>
              <a:t>08.10.2021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3441750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F6A02E2-BD5C-479B-95FD-6FD60342AFBA}" type="datetimeFigureOut">
              <a:rPr lang="ru-RU" smtClean="0"/>
              <a:t>08.10.2021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3338197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F6A02E2-BD5C-479B-95FD-6FD60342AFBA}" type="datetimeFigureOut">
              <a:rPr lang="ru-RU" smtClean="0"/>
              <a:t>08.10.2021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2116987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6A02E2-BD5C-479B-95FD-6FD60342AFBA}"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166227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6A02E2-BD5C-479B-95FD-6FD60342AFBA}" type="datetimeFigureOut">
              <a:rPr lang="ru-RU" smtClean="0"/>
              <a:t>08.10.2021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7BB8-C0D6-4654-8CF0-4BA139053C48}" type="slidenum">
              <a:rPr lang="ru-RU" smtClean="0"/>
              <a:t>‹#›</a:t>
            </a:fld>
            <a:endParaRPr lang="ru-RU"/>
          </a:p>
        </p:txBody>
      </p:sp>
    </p:spTree>
    <p:extLst>
      <p:ext uri="{BB962C8B-B14F-4D97-AF65-F5344CB8AC3E}">
        <p14:creationId xmlns:p14="http://schemas.microsoft.com/office/powerpoint/2010/main" val="3700174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6A02E2-BD5C-479B-95FD-6FD60342AFBA}" type="datetimeFigureOut">
              <a:rPr lang="ru-RU" smtClean="0"/>
              <a:t>08.10.2021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B57BB8-C0D6-4654-8CF0-4BA139053C48}" type="slidenum">
              <a:rPr lang="ru-RU" smtClean="0"/>
              <a:t>‹#›</a:t>
            </a:fld>
            <a:endParaRPr lang="ru-RU"/>
          </a:p>
        </p:txBody>
      </p:sp>
    </p:spTree>
    <p:extLst>
      <p:ext uri="{BB962C8B-B14F-4D97-AF65-F5344CB8AC3E}">
        <p14:creationId xmlns:p14="http://schemas.microsoft.com/office/powerpoint/2010/main" val="3257075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340768"/>
            <a:ext cx="7772400" cy="1470025"/>
          </a:xfrm>
        </p:spPr>
        <p:txBody>
          <a:bodyPr>
            <a:normAutofit fontScale="90000"/>
          </a:bodyPr>
          <a:lstStyle/>
          <a:p>
            <a:pPr hangingPunct="0"/>
            <a:r>
              <a:rPr lang="ru-RU" dirty="0" err="1"/>
              <a:t>Грозозащита</a:t>
            </a:r>
            <a:r>
              <a:rPr lang="ru-RU" dirty="0"/>
              <a:t> подстанций от волн грозовых перенапряжений, </a:t>
            </a:r>
            <a:br>
              <a:rPr lang="ru-RU" dirty="0"/>
            </a:br>
            <a:r>
              <a:rPr lang="ru-RU" dirty="0"/>
              <a:t>набегающих с линий.</a:t>
            </a:r>
            <a:br>
              <a:rPr lang="ru-RU" dirty="0"/>
            </a:br>
            <a:endParaRPr lang="ru-RU" dirty="0"/>
          </a:p>
        </p:txBody>
      </p:sp>
      <p:sp>
        <p:nvSpPr>
          <p:cNvPr id="3" name="Подзаголовок 2"/>
          <p:cNvSpPr>
            <a:spLocks noGrp="1"/>
          </p:cNvSpPr>
          <p:nvPr>
            <p:ph type="subTitle" idx="1"/>
          </p:nvPr>
        </p:nvSpPr>
        <p:spPr/>
        <p:txBody>
          <a:bodyPr/>
          <a:lstStyle/>
          <a:p>
            <a:r>
              <a:rPr lang="ru-RU" dirty="0" smtClean="0"/>
              <a:t>Л Е К Ц И Я  № 10</a:t>
            </a:r>
          </a:p>
          <a:p>
            <a:endParaRPr lang="ru-RU" dirty="0"/>
          </a:p>
        </p:txBody>
      </p:sp>
    </p:spTree>
    <p:extLst>
      <p:ext uri="{BB962C8B-B14F-4D97-AF65-F5344CB8AC3E}">
        <p14:creationId xmlns:p14="http://schemas.microsoft.com/office/powerpoint/2010/main" val="1404210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77500" lnSpcReduction="20000"/>
          </a:bodyPr>
          <a:lstStyle/>
          <a:p>
            <a:pPr marL="0" lvl="0" indent="0">
              <a:buNone/>
            </a:pPr>
            <a:r>
              <a:rPr lang="ru-RU" dirty="0"/>
              <a:t>Основной причиной грозовых перенапряжений на изоляции оборудования</a:t>
            </a:r>
            <a:endParaRPr lang="ru-RU" sz="2000" dirty="0"/>
          </a:p>
          <a:p>
            <a:pPr marL="0" indent="0">
              <a:buNone/>
            </a:pPr>
            <a:r>
              <a:rPr lang="ru-RU" dirty="0"/>
              <a:t>распределительных устройств </a:t>
            </a:r>
            <a:r>
              <a:rPr lang="ru-RU" sz="2800" dirty="0"/>
              <a:t>35-750 </a:t>
            </a:r>
            <a:r>
              <a:rPr lang="ru-RU" dirty="0" err="1"/>
              <a:t>кВ</a:t>
            </a:r>
            <a:r>
              <a:rPr lang="ru-RU" dirty="0"/>
              <a:t> являются воздействия молнии на присоединенные воздушные линии </a:t>
            </a:r>
            <a:r>
              <a:rPr lang="ru-RU" sz="2800" dirty="0"/>
              <a:t>(</a:t>
            </a:r>
            <a:r>
              <a:rPr lang="ru-RU" dirty="0"/>
              <a:t>ВЛ</a:t>
            </a:r>
            <a:r>
              <a:rPr lang="ru-RU" sz="2800" dirty="0"/>
              <a:t>), </a:t>
            </a:r>
            <a:r>
              <a:rPr lang="ru-RU" dirty="0"/>
              <a:t>вызывающие образование грозовых волн</a:t>
            </a:r>
            <a:r>
              <a:rPr lang="ru-RU" sz="2800" dirty="0"/>
              <a:t>, </a:t>
            </a:r>
            <a:r>
              <a:rPr lang="ru-RU" dirty="0"/>
              <a:t>распространяющихся вдоль ВЛ</a:t>
            </a:r>
            <a:r>
              <a:rPr lang="ru-RU" sz="2800" dirty="0"/>
              <a:t>. </a:t>
            </a:r>
            <a:r>
              <a:rPr lang="ru-RU" dirty="0"/>
              <a:t>Защита изоляции оборудования РУ от набегающих по ВЛ грозовых волн основана на ряде мероприятий </a:t>
            </a:r>
            <a:r>
              <a:rPr lang="ru-RU" sz="2800" dirty="0"/>
              <a:t>[1-4]:</a:t>
            </a:r>
            <a:endParaRPr lang="ru-RU" dirty="0"/>
          </a:p>
          <a:p>
            <a:pPr lvl="1"/>
            <a:r>
              <a:rPr lang="ru-RU" dirty="0"/>
              <a:t>обустройство защищенных подходов воздушных линий к распределительному устройству</a:t>
            </a:r>
            <a:r>
              <a:rPr lang="ru-RU" sz="2400" dirty="0"/>
              <a:t>, </a:t>
            </a:r>
            <a:r>
              <a:rPr lang="ru-RU" dirty="0"/>
              <a:t>на которых приняты меры по снижению числа грозовых волн с опасными параметрами</a:t>
            </a:r>
            <a:r>
              <a:rPr lang="ru-RU" sz="2400" dirty="0"/>
              <a:t>, </a:t>
            </a:r>
            <a:r>
              <a:rPr lang="ru-RU" dirty="0"/>
              <a:t>возникающих на изоляции ВЛ вследствие ударов молнии</a:t>
            </a:r>
            <a:r>
              <a:rPr lang="ru-RU" sz="2400" dirty="0"/>
              <a:t>;</a:t>
            </a:r>
            <a:endParaRPr lang="ru-RU" sz="1800" dirty="0"/>
          </a:p>
          <a:p>
            <a:pPr lvl="1"/>
            <a:r>
              <a:rPr lang="ru-RU" dirty="0"/>
              <a:t>установка в выбранные места защитных аппаратов </a:t>
            </a:r>
            <a:r>
              <a:rPr lang="ru-RU" sz="2400" dirty="0"/>
              <a:t>(</a:t>
            </a:r>
            <a:r>
              <a:rPr lang="ru-RU" dirty="0"/>
              <a:t>ЗА</a:t>
            </a:r>
            <a:r>
              <a:rPr lang="ru-RU" sz="2400" dirty="0"/>
              <a:t>) </a:t>
            </a:r>
            <a:r>
              <a:rPr lang="ru-RU" dirty="0"/>
              <a:t>с необходимыми характеристиками </a:t>
            </a:r>
            <a:r>
              <a:rPr lang="ru-RU" sz="2400" dirty="0"/>
              <a:t>(</a:t>
            </a:r>
            <a:r>
              <a:rPr lang="ru-RU" dirty="0"/>
              <a:t>ранее </a:t>
            </a:r>
            <a:r>
              <a:rPr lang="ru-RU" sz="2400" dirty="0"/>
              <a:t>– </a:t>
            </a:r>
            <a:r>
              <a:rPr lang="ru-RU" dirty="0"/>
              <a:t>вентильных разрядников РВ</a:t>
            </a:r>
            <a:r>
              <a:rPr lang="ru-RU" sz="2400" dirty="0"/>
              <a:t>, </a:t>
            </a:r>
            <a:r>
              <a:rPr lang="ru-RU" dirty="0"/>
              <a:t>теперь </a:t>
            </a:r>
            <a:r>
              <a:rPr lang="ru-RU" sz="2400" dirty="0"/>
              <a:t>– </a:t>
            </a:r>
            <a:r>
              <a:rPr lang="ru-RU" dirty="0"/>
              <a:t>нелинейных ограничителей перенапряжений ОПН</a:t>
            </a:r>
            <a:r>
              <a:rPr lang="ru-RU" sz="2400" dirty="0"/>
              <a:t>).</a:t>
            </a:r>
            <a:endParaRPr lang="ru-RU" sz="1800" dirty="0"/>
          </a:p>
          <a:p>
            <a:endParaRPr lang="ru-RU" dirty="0"/>
          </a:p>
        </p:txBody>
      </p:sp>
    </p:spTree>
    <p:extLst>
      <p:ext uri="{BB962C8B-B14F-4D97-AF65-F5344CB8AC3E}">
        <p14:creationId xmlns:p14="http://schemas.microsoft.com/office/powerpoint/2010/main" val="3327765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3684" y="0"/>
            <a:ext cx="8229600" cy="1143000"/>
          </a:xfrm>
        </p:spPr>
        <p:txBody>
          <a:bodyPr>
            <a:normAutofit/>
          </a:bodyPr>
          <a:lstStyle/>
          <a:p>
            <a:r>
              <a:rPr lang="ru-RU" sz="3200" b="1" dirty="0" smtClean="0"/>
              <a:t>Обустройство защищенных подходов</a:t>
            </a:r>
            <a:endParaRPr lang="ru-RU" sz="3200" b="1" dirty="0"/>
          </a:p>
        </p:txBody>
      </p:sp>
      <p:sp>
        <p:nvSpPr>
          <p:cNvPr id="3" name="Объект 2"/>
          <p:cNvSpPr>
            <a:spLocks noGrp="1"/>
          </p:cNvSpPr>
          <p:nvPr>
            <p:ph idx="1"/>
          </p:nvPr>
        </p:nvSpPr>
        <p:spPr>
          <a:xfrm>
            <a:off x="353684" y="980728"/>
            <a:ext cx="8229600" cy="2188840"/>
          </a:xfrm>
        </p:spPr>
        <p:txBody>
          <a:bodyPr>
            <a:normAutofit/>
          </a:bodyPr>
          <a:lstStyle/>
          <a:p>
            <a:r>
              <a:rPr lang="ru-RU" sz="2000" dirty="0"/>
              <a:t>При	анализе	грозовых	перенапряжений	в	РУ	35-750	</a:t>
            </a:r>
            <a:r>
              <a:rPr lang="ru-RU" sz="2000" dirty="0" err="1"/>
              <a:t>кВ</a:t>
            </a:r>
            <a:r>
              <a:rPr lang="ru-RU" sz="2000" dirty="0"/>
              <a:t>	основными расчетными случаями являются прямые удары молнии в присоединенные ВЛ:</a:t>
            </a:r>
          </a:p>
          <a:p>
            <a:pPr lvl="1"/>
            <a:r>
              <a:rPr lang="ru-RU" sz="2000" dirty="0"/>
              <a:t>удары молнии в фазные провода (например, точка 1 на рис.1.1);</a:t>
            </a:r>
          </a:p>
          <a:p>
            <a:pPr lvl="1"/>
            <a:r>
              <a:rPr lang="ru-RU" sz="2000" dirty="0"/>
              <a:t>удары молнии в опоры (например, точка 2 на рис.1.1</a:t>
            </a:r>
            <a:r>
              <a:rPr lang="ru-RU" sz="2000" dirty="0" smtClean="0"/>
              <a:t>);</a:t>
            </a:r>
          </a:p>
          <a:p>
            <a:pPr lvl="1"/>
            <a:r>
              <a:rPr lang="ru-RU" sz="2000" dirty="0"/>
              <a:t>удары молнии в трос (например, точка 3 на рис.1.1).</a:t>
            </a:r>
          </a:p>
          <a:p>
            <a:pPr lvl="1"/>
            <a:endParaRPr lang="ru-RU" sz="1800" dirty="0"/>
          </a:p>
        </p:txBody>
      </p:sp>
      <p:grpSp>
        <p:nvGrpSpPr>
          <p:cNvPr id="4" name="Group 2"/>
          <p:cNvGrpSpPr>
            <a:grpSpLocks/>
          </p:cNvGrpSpPr>
          <p:nvPr/>
        </p:nvGrpSpPr>
        <p:grpSpPr bwMode="auto">
          <a:xfrm>
            <a:off x="1142105" y="3179338"/>
            <a:ext cx="6466756" cy="2871639"/>
            <a:chOff x="1458" y="1378"/>
            <a:chExt cx="9248" cy="3812"/>
          </a:xfrm>
        </p:grpSpPr>
        <p:sp>
          <p:nvSpPr>
            <p:cNvPr id="5" name="AutoShape 3"/>
            <p:cNvSpPr>
              <a:spLocks/>
            </p:cNvSpPr>
            <p:nvPr/>
          </p:nvSpPr>
          <p:spPr bwMode="auto">
            <a:xfrm>
              <a:off x="1957" y="2769"/>
              <a:ext cx="3057" cy="1494"/>
            </a:xfrm>
            <a:custGeom>
              <a:avLst/>
              <a:gdLst>
                <a:gd name="T0" fmla="+- 0 3097 1957"/>
                <a:gd name="T1" fmla="*/ T0 w 3057"/>
                <a:gd name="T2" fmla="+- 0 3962 2770"/>
                <a:gd name="T3" fmla="*/ 3962 h 1494"/>
                <a:gd name="T4" fmla="+- 0 3199 1957"/>
                <a:gd name="T5" fmla="*/ T4 w 3057"/>
                <a:gd name="T6" fmla="+- 0 4008 2770"/>
                <a:gd name="T7" fmla="*/ 4008 h 1494"/>
                <a:gd name="T8" fmla="+- 0 3337 1957"/>
                <a:gd name="T9" fmla="*/ T8 w 3057"/>
                <a:gd name="T10" fmla="+- 0 4044 2770"/>
                <a:gd name="T11" fmla="*/ 4044 h 1494"/>
                <a:gd name="T12" fmla="+- 0 3502 1957"/>
                <a:gd name="T13" fmla="*/ T12 w 3057"/>
                <a:gd name="T14" fmla="+- 0 4069 2770"/>
                <a:gd name="T15" fmla="*/ 4069 h 1494"/>
                <a:gd name="T16" fmla="+- 0 3686 1957"/>
                <a:gd name="T17" fmla="*/ T16 w 3057"/>
                <a:gd name="T18" fmla="+- 0 4082 2770"/>
                <a:gd name="T19" fmla="*/ 4082 h 1494"/>
                <a:gd name="T20" fmla="+- 0 3879 1957"/>
                <a:gd name="T21" fmla="*/ T20 w 3057"/>
                <a:gd name="T22" fmla="+- 0 4082 2770"/>
                <a:gd name="T23" fmla="*/ 4082 h 1494"/>
                <a:gd name="T24" fmla="+- 0 5014 1957"/>
                <a:gd name="T25" fmla="*/ T24 w 3057"/>
                <a:gd name="T26" fmla="+- 0 3753 2770"/>
                <a:gd name="T27" fmla="*/ 3753 h 1494"/>
                <a:gd name="T28" fmla="+- 0 4940 1957"/>
                <a:gd name="T29" fmla="*/ T28 w 3057"/>
                <a:gd name="T30" fmla="+- 0 3810 2770"/>
                <a:gd name="T31" fmla="*/ 3810 h 1494"/>
                <a:gd name="T32" fmla="+- 0 4830 1957"/>
                <a:gd name="T33" fmla="*/ T32 w 3057"/>
                <a:gd name="T34" fmla="+- 0 3867 2770"/>
                <a:gd name="T35" fmla="*/ 3867 h 1494"/>
                <a:gd name="T36" fmla="+- 0 4689 1957"/>
                <a:gd name="T37" fmla="*/ T36 w 3057"/>
                <a:gd name="T38" fmla="+- 0 3922 2770"/>
                <a:gd name="T39" fmla="*/ 3922 h 1494"/>
                <a:gd name="T40" fmla="+- 0 4524 1957"/>
                <a:gd name="T41" fmla="*/ T40 w 3057"/>
                <a:gd name="T42" fmla="+- 0 3972 2770"/>
                <a:gd name="T43" fmla="*/ 3972 h 1494"/>
                <a:gd name="T44" fmla="+- 0 4341 1957"/>
                <a:gd name="T45" fmla="*/ T44 w 3057"/>
                <a:gd name="T46" fmla="+- 0 4017 2770"/>
                <a:gd name="T47" fmla="*/ 4017 h 1494"/>
                <a:gd name="T48" fmla="+- 0 4147 1957"/>
                <a:gd name="T49" fmla="*/ T48 w 3057"/>
                <a:gd name="T50" fmla="+- 0 4053 2770"/>
                <a:gd name="T51" fmla="*/ 4053 h 1494"/>
                <a:gd name="T52" fmla="+- 0 3948 1957"/>
                <a:gd name="T53" fmla="*/ T52 w 3057"/>
                <a:gd name="T54" fmla="+- 0 4080 2770"/>
                <a:gd name="T55" fmla="*/ 4080 h 1494"/>
                <a:gd name="T56" fmla="+- 0 2991 1957"/>
                <a:gd name="T57" fmla="*/ T56 w 3057"/>
                <a:gd name="T58" fmla="+- 0 3968 2770"/>
                <a:gd name="T59" fmla="*/ 3968 h 1494"/>
                <a:gd name="T60" fmla="+- 0 2897 1957"/>
                <a:gd name="T61" fmla="*/ T60 w 3057"/>
                <a:gd name="T62" fmla="+- 0 4024 2770"/>
                <a:gd name="T63" fmla="*/ 4024 h 1494"/>
                <a:gd name="T64" fmla="+- 0 2771 1957"/>
                <a:gd name="T65" fmla="*/ T64 w 3057"/>
                <a:gd name="T66" fmla="+- 0 4080 2770"/>
                <a:gd name="T67" fmla="*/ 4080 h 1494"/>
                <a:gd name="T68" fmla="+- 0 2617 1957"/>
                <a:gd name="T69" fmla="*/ T68 w 3057"/>
                <a:gd name="T70" fmla="+- 0 4133 2770"/>
                <a:gd name="T71" fmla="*/ 4133 h 1494"/>
                <a:gd name="T72" fmla="+- 0 2442 1957"/>
                <a:gd name="T73" fmla="*/ T72 w 3057"/>
                <a:gd name="T74" fmla="+- 0 4181 2770"/>
                <a:gd name="T75" fmla="*/ 4181 h 1494"/>
                <a:gd name="T76" fmla="+- 0 2254 1957"/>
                <a:gd name="T77" fmla="*/ T76 w 3057"/>
                <a:gd name="T78" fmla="+- 0 4221 2770"/>
                <a:gd name="T79" fmla="*/ 4221 h 1494"/>
                <a:gd name="T80" fmla="+- 0 2057 1957"/>
                <a:gd name="T81" fmla="*/ T80 w 3057"/>
                <a:gd name="T82" fmla="+- 0 4252 2770"/>
                <a:gd name="T83" fmla="*/ 4252 h 1494"/>
                <a:gd name="T84" fmla="+- 0 2566 1957"/>
                <a:gd name="T85" fmla="*/ T84 w 3057"/>
                <a:gd name="T86" fmla="+- 0 3479 2770"/>
                <a:gd name="T87" fmla="*/ 3479 h 1494"/>
                <a:gd name="T88" fmla="+- 0 2646 1957"/>
                <a:gd name="T89" fmla="*/ T88 w 3057"/>
                <a:gd name="T90" fmla="+- 0 3529 2770"/>
                <a:gd name="T91" fmla="*/ 3529 h 1494"/>
                <a:gd name="T92" fmla="+- 0 2767 1957"/>
                <a:gd name="T93" fmla="*/ T92 w 3057"/>
                <a:gd name="T94" fmla="+- 0 3570 2770"/>
                <a:gd name="T95" fmla="*/ 3570 h 1494"/>
                <a:gd name="T96" fmla="+- 0 2920 1957"/>
                <a:gd name="T97" fmla="*/ T96 w 3057"/>
                <a:gd name="T98" fmla="+- 0 3601 2770"/>
                <a:gd name="T99" fmla="*/ 3601 h 1494"/>
                <a:gd name="T100" fmla="+- 0 3096 1957"/>
                <a:gd name="T101" fmla="*/ T100 w 3057"/>
                <a:gd name="T102" fmla="+- 0 3620 2770"/>
                <a:gd name="T103" fmla="*/ 3620 h 1494"/>
                <a:gd name="T104" fmla="+- 0 3285 1957"/>
                <a:gd name="T105" fmla="*/ T104 w 3057"/>
                <a:gd name="T106" fmla="+- 0 3627 2770"/>
                <a:gd name="T107" fmla="*/ 3627 h 1494"/>
                <a:gd name="T108" fmla="+- 0 3480 1957"/>
                <a:gd name="T109" fmla="*/ T108 w 3057"/>
                <a:gd name="T110" fmla="+- 0 3619 2770"/>
                <a:gd name="T111" fmla="*/ 3619 h 1494"/>
                <a:gd name="T112" fmla="+- 0 4485 1957"/>
                <a:gd name="T113" fmla="*/ T112 w 3057"/>
                <a:gd name="T114" fmla="+- 0 3327 2770"/>
                <a:gd name="T115" fmla="*/ 3327 h 1494"/>
                <a:gd name="T116" fmla="+- 0 4393 1957"/>
                <a:gd name="T117" fmla="*/ T116 w 3057"/>
                <a:gd name="T118" fmla="+- 0 3383 2770"/>
                <a:gd name="T119" fmla="*/ 3383 h 1494"/>
                <a:gd name="T120" fmla="+- 0 4266 1957"/>
                <a:gd name="T121" fmla="*/ T120 w 3057"/>
                <a:gd name="T122" fmla="+- 0 3439 2770"/>
                <a:gd name="T123" fmla="*/ 3439 h 1494"/>
                <a:gd name="T124" fmla="+- 0 4112 1957"/>
                <a:gd name="T125" fmla="*/ T124 w 3057"/>
                <a:gd name="T126" fmla="+- 0 3491 2770"/>
                <a:gd name="T127" fmla="*/ 3491 h 1494"/>
                <a:gd name="T128" fmla="+- 0 3937 1957"/>
                <a:gd name="T129" fmla="*/ T128 w 3057"/>
                <a:gd name="T130" fmla="+- 0 3538 2770"/>
                <a:gd name="T131" fmla="*/ 3538 h 1494"/>
                <a:gd name="T132" fmla="+- 0 3748 1957"/>
                <a:gd name="T133" fmla="*/ T132 w 3057"/>
                <a:gd name="T134" fmla="+- 0 3579 2770"/>
                <a:gd name="T135" fmla="*/ 3579 h 1494"/>
                <a:gd name="T136" fmla="+- 0 3551 1957"/>
                <a:gd name="T137" fmla="*/ T136 w 3057"/>
                <a:gd name="T138" fmla="+- 0 3611 2770"/>
                <a:gd name="T139" fmla="*/ 3611 h 1494"/>
                <a:gd name="T140" fmla="+- 0 2983 1957"/>
                <a:gd name="T141" fmla="*/ T140 w 3057"/>
                <a:gd name="T142" fmla="+- 0 2953 2770"/>
                <a:gd name="T143" fmla="*/ 2953 h 1494"/>
                <a:gd name="T144" fmla="+- 0 3064 1957"/>
                <a:gd name="T145" fmla="*/ T144 w 3057"/>
                <a:gd name="T146" fmla="+- 0 3003 2770"/>
                <a:gd name="T147" fmla="*/ 3003 h 1494"/>
                <a:gd name="T148" fmla="+- 0 3185 1957"/>
                <a:gd name="T149" fmla="*/ T148 w 3057"/>
                <a:gd name="T150" fmla="+- 0 3044 2770"/>
                <a:gd name="T151" fmla="*/ 3044 h 1494"/>
                <a:gd name="T152" fmla="+- 0 3338 1957"/>
                <a:gd name="T153" fmla="*/ T152 w 3057"/>
                <a:gd name="T154" fmla="+- 0 3075 2770"/>
                <a:gd name="T155" fmla="*/ 3075 h 1494"/>
                <a:gd name="T156" fmla="+- 0 3513 1957"/>
                <a:gd name="T157" fmla="*/ T156 w 3057"/>
                <a:gd name="T158" fmla="+- 0 3094 2770"/>
                <a:gd name="T159" fmla="*/ 3094 h 1494"/>
                <a:gd name="T160" fmla="+- 0 3703 1957"/>
                <a:gd name="T161" fmla="*/ T160 w 3057"/>
                <a:gd name="T162" fmla="+- 0 3101 2770"/>
                <a:gd name="T163" fmla="*/ 3101 h 1494"/>
                <a:gd name="T164" fmla="+- 0 3898 1957"/>
                <a:gd name="T165" fmla="*/ T164 w 3057"/>
                <a:gd name="T166" fmla="+- 0 3094 2770"/>
                <a:gd name="T167" fmla="*/ 3094 h 1494"/>
                <a:gd name="T168" fmla="+- 0 4903 1957"/>
                <a:gd name="T169" fmla="*/ T168 w 3057"/>
                <a:gd name="T170" fmla="+- 0 2799 2770"/>
                <a:gd name="T171" fmla="*/ 2799 h 1494"/>
                <a:gd name="T172" fmla="+- 0 4810 1957"/>
                <a:gd name="T173" fmla="*/ T172 w 3057"/>
                <a:gd name="T174" fmla="+- 0 2856 2770"/>
                <a:gd name="T175" fmla="*/ 2856 h 1494"/>
                <a:gd name="T176" fmla="+- 0 4684 1957"/>
                <a:gd name="T177" fmla="*/ T176 w 3057"/>
                <a:gd name="T178" fmla="+- 0 2912 2770"/>
                <a:gd name="T179" fmla="*/ 2912 h 1494"/>
                <a:gd name="T180" fmla="+- 0 4530 1957"/>
                <a:gd name="T181" fmla="*/ T180 w 3057"/>
                <a:gd name="T182" fmla="+- 0 2965 2770"/>
                <a:gd name="T183" fmla="*/ 2965 h 1494"/>
                <a:gd name="T184" fmla="+- 0 4355 1957"/>
                <a:gd name="T185" fmla="*/ T184 w 3057"/>
                <a:gd name="T186" fmla="+- 0 3012 2770"/>
                <a:gd name="T187" fmla="*/ 3012 h 1494"/>
                <a:gd name="T188" fmla="+- 0 4166 1957"/>
                <a:gd name="T189" fmla="*/ T188 w 3057"/>
                <a:gd name="T190" fmla="+- 0 3053 2770"/>
                <a:gd name="T191" fmla="*/ 3053 h 1494"/>
                <a:gd name="T192" fmla="+- 0 3968 1957"/>
                <a:gd name="T193" fmla="*/ T192 w 3057"/>
                <a:gd name="T194" fmla="+- 0 3085 2770"/>
                <a:gd name="T195" fmla="*/ 3085 h 149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3057" h="1494">
                  <a:moveTo>
                    <a:pt x="1105" y="1166"/>
                  </a:moveTo>
                  <a:lnTo>
                    <a:pt x="1140" y="1192"/>
                  </a:lnTo>
                  <a:lnTo>
                    <a:pt x="1186" y="1216"/>
                  </a:lnTo>
                  <a:lnTo>
                    <a:pt x="1242" y="1238"/>
                  </a:lnTo>
                  <a:lnTo>
                    <a:pt x="1307" y="1257"/>
                  </a:lnTo>
                  <a:lnTo>
                    <a:pt x="1380" y="1274"/>
                  </a:lnTo>
                  <a:lnTo>
                    <a:pt x="1460" y="1288"/>
                  </a:lnTo>
                  <a:lnTo>
                    <a:pt x="1545" y="1299"/>
                  </a:lnTo>
                  <a:lnTo>
                    <a:pt x="1636" y="1307"/>
                  </a:lnTo>
                  <a:lnTo>
                    <a:pt x="1729" y="1312"/>
                  </a:lnTo>
                  <a:lnTo>
                    <a:pt x="1825" y="1314"/>
                  </a:lnTo>
                  <a:lnTo>
                    <a:pt x="1922" y="1312"/>
                  </a:lnTo>
                  <a:lnTo>
                    <a:pt x="2020" y="1307"/>
                  </a:lnTo>
                  <a:moveTo>
                    <a:pt x="3057" y="983"/>
                  </a:moveTo>
                  <a:lnTo>
                    <a:pt x="3025" y="1011"/>
                  </a:lnTo>
                  <a:lnTo>
                    <a:pt x="2983" y="1040"/>
                  </a:lnTo>
                  <a:lnTo>
                    <a:pt x="2932" y="1069"/>
                  </a:lnTo>
                  <a:lnTo>
                    <a:pt x="2873" y="1097"/>
                  </a:lnTo>
                  <a:lnTo>
                    <a:pt x="2806" y="1125"/>
                  </a:lnTo>
                  <a:lnTo>
                    <a:pt x="2732" y="1152"/>
                  </a:lnTo>
                  <a:lnTo>
                    <a:pt x="2652" y="1178"/>
                  </a:lnTo>
                  <a:lnTo>
                    <a:pt x="2567" y="1202"/>
                  </a:lnTo>
                  <a:lnTo>
                    <a:pt x="2477" y="1225"/>
                  </a:lnTo>
                  <a:lnTo>
                    <a:pt x="2384" y="1247"/>
                  </a:lnTo>
                  <a:lnTo>
                    <a:pt x="2288" y="1266"/>
                  </a:lnTo>
                  <a:lnTo>
                    <a:pt x="2190" y="1283"/>
                  </a:lnTo>
                  <a:lnTo>
                    <a:pt x="2091" y="1298"/>
                  </a:lnTo>
                  <a:lnTo>
                    <a:pt x="1991" y="1310"/>
                  </a:lnTo>
                  <a:moveTo>
                    <a:pt x="1066" y="1170"/>
                  </a:moveTo>
                  <a:lnTo>
                    <a:pt x="1034" y="1198"/>
                  </a:lnTo>
                  <a:lnTo>
                    <a:pt x="991" y="1226"/>
                  </a:lnTo>
                  <a:lnTo>
                    <a:pt x="940" y="1254"/>
                  </a:lnTo>
                  <a:lnTo>
                    <a:pt x="881" y="1283"/>
                  </a:lnTo>
                  <a:lnTo>
                    <a:pt x="814" y="1310"/>
                  </a:lnTo>
                  <a:lnTo>
                    <a:pt x="740" y="1337"/>
                  </a:lnTo>
                  <a:lnTo>
                    <a:pt x="660" y="1363"/>
                  </a:lnTo>
                  <a:lnTo>
                    <a:pt x="575" y="1388"/>
                  </a:lnTo>
                  <a:lnTo>
                    <a:pt x="485" y="1411"/>
                  </a:lnTo>
                  <a:lnTo>
                    <a:pt x="392" y="1432"/>
                  </a:lnTo>
                  <a:lnTo>
                    <a:pt x="297" y="1451"/>
                  </a:lnTo>
                  <a:lnTo>
                    <a:pt x="199" y="1468"/>
                  </a:lnTo>
                  <a:lnTo>
                    <a:pt x="100" y="1482"/>
                  </a:lnTo>
                  <a:lnTo>
                    <a:pt x="0" y="1494"/>
                  </a:lnTo>
                  <a:moveTo>
                    <a:pt x="609" y="709"/>
                  </a:moveTo>
                  <a:lnTo>
                    <a:pt x="643" y="735"/>
                  </a:lnTo>
                  <a:lnTo>
                    <a:pt x="689" y="759"/>
                  </a:lnTo>
                  <a:lnTo>
                    <a:pt x="745" y="781"/>
                  </a:lnTo>
                  <a:lnTo>
                    <a:pt x="810" y="800"/>
                  </a:lnTo>
                  <a:lnTo>
                    <a:pt x="883" y="817"/>
                  </a:lnTo>
                  <a:lnTo>
                    <a:pt x="963" y="831"/>
                  </a:lnTo>
                  <a:lnTo>
                    <a:pt x="1049" y="842"/>
                  </a:lnTo>
                  <a:lnTo>
                    <a:pt x="1139" y="850"/>
                  </a:lnTo>
                  <a:lnTo>
                    <a:pt x="1232" y="855"/>
                  </a:lnTo>
                  <a:lnTo>
                    <a:pt x="1328" y="857"/>
                  </a:lnTo>
                  <a:lnTo>
                    <a:pt x="1426" y="855"/>
                  </a:lnTo>
                  <a:lnTo>
                    <a:pt x="1523" y="849"/>
                  </a:lnTo>
                  <a:moveTo>
                    <a:pt x="2560" y="529"/>
                  </a:moveTo>
                  <a:lnTo>
                    <a:pt x="2528" y="557"/>
                  </a:lnTo>
                  <a:lnTo>
                    <a:pt x="2487" y="585"/>
                  </a:lnTo>
                  <a:lnTo>
                    <a:pt x="2436" y="613"/>
                  </a:lnTo>
                  <a:lnTo>
                    <a:pt x="2376" y="641"/>
                  </a:lnTo>
                  <a:lnTo>
                    <a:pt x="2309" y="669"/>
                  </a:lnTo>
                  <a:lnTo>
                    <a:pt x="2235" y="695"/>
                  </a:lnTo>
                  <a:lnTo>
                    <a:pt x="2155" y="721"/>
                  </a:lnTo>
                  <a:lnTo>
                    <a:pt x="2070" y="745"/>
                  </a:lnTo>
                  <a:lnTo>
                    <a:pt x="1980" y="768"/>
                  </a:lnTo>
                  <a:lnTo>
                    <a:pt x="1887" y="789"/>
                  </a:lnTo>
                  <a:lnTo>
                    <a:pt x="1791" y="809"/>
                  </a:lnTo>
                  <a:lnTo>
                    <a:pt x="1693" y="826"/>
                  </a:lnTo>
                  <a:lnTo>
                    <a:pt x="1594" y="841"/>
                  </a:lnTo>
                  <a:lnTo>
                    <a:pt x="1494" y="853"/>
                  </a:lnTo>
                  <a:moveTo>
                    <a:pt x="1026" y="183"/>
                  </a:moveTo>
                  <a:lnTo>
                    <a:pt x="1061" y="209"/>
                  </a:lnTo>
                  <a:lnTo>
                    <a:pt x="1107" y="233"/>
                  </a:lnTo>
                  <a:lnTo>
                    <a:pt x="1163" y="255"/>
                  </a:lnTo>
                  <a:lnTo>
                    <a:pt x="1228" y="274"/>
                  </a:lnTo>
                  <a:lnTo>
                    <a:pt x="1301" y="291"/>
                  </a:lnTo>
                  <a:lnTo>
                    <a:pt x="1381" y="305"/>
                  </a:lnTo>
                  <a:lnTo>
                    <a:pt x="1466" y="316"/>
                  </a:lnTo>
                  <a:lnTo>
                    <a:pt x="1556" y="324"/>
                  </a:lnTo>
                  <a:lnTo>
                    <a:pt x="1650" y="329"/>
                  </a:lnTo>
                  <a:lnTo>
                    <a:pt x="1746" y="331"/>
                  </a:lnTo>
                  <a:lnTo>
                    <a:pt x="1843" y="329"/>
                  </a:lnTo>
                  <a:lnTo>
                    <a:pt x="1941" y="324"/>
                  </a:lnTo>
                  <a:moveTo>
                    <a:pt x="2977" y="0"/>
                  </a:moveTo>
                  <a:lnTo>
                    <a:pt x="2946" y="29"/>
                  </a:lnTo>
                  <a:lnTo>
                    <a:pt x="2904" y="57"/>
                  </a:lnTo>
                  <a:lnTo>
                    <a:pt x="2853" y="86"/>
                  </a:lnTo>
                  <a:lnTo>
                    <a:pt x="2794" y="114"/>
                  </a:lnTo>
                  <a:lnTo>
                    <a:pt x="2727" y="142"/>
                  </a:lnTo>
                  <a:lnTo>
                    <a:pt x="2653" y="169"/>
                  </a:lnTo>
                  <a:lnTo>
                    <a:pt x="2573" y="195"/>
                  </a:lnTo>
                  <a:lnTo>
                    <a:pt x="2488" y="219"/>
                  </a:lnTo>
                  <a:lnTo>
                    <a:pt x="2398" y="242"/>
                  </a:lnTo>
                  <a:lnTo>
                    <a:pt x="2305" y="264"/>
                  </a:lnTo>
                  <a:lnTo>
                    <a:pt x="2209" y="283"/>
                  </a:lnTo>
                  <a:lnTo>
                    <a:pt x="2111" y="300"/>
                  </a:lnTo>
                  <a:lnTo>
                    <a:pt x="2011" y="315"/>
                  </a:lnTo>
                  <a:lnTo>
                    <a:pt x="1912" y="327"/>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6" y="3000"/>
              <a:ext cx="38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5"/>
            <p:cNvSpPr>
              <a:spLocks/>
            </p:cNvSpPr>
            <p:nvPr/>
          </p:nvSpPr>
          <p:spPr bwMode="auto">
            <a:xfrm>
              <a:off x="1463" y="2103"/>
              <a:ext cx="3388" cy="1707"/>
            </a:xfrm>
            <a:custGeom>
              <a:avLst/>
              <a:gdLst>
                <a:gd name="T0" fmla="+- 0 2951 1464"/>
                <a:gd name="T1" fmla="*/ T0 w 3388"/>
                <a:gd name="T2" fmla="+- 0 2964 2104"/>
                <a:gd name="T3" fmla="*/ 2964 h 1707"/>
                <a:gd name="T4" fmla="+- 0 2919 1464"/>
                <a:gd name="T5" fmla="*/ T4 w 3388"/>
                <a:gd name="T6" fmla="+- 0 2992 2104"/>
                <a:gd name="T7" fmla="*/ 2992 h 1707"/>
                <a:gd name="T8" fmla="+- 0 2878 1464"/>
                <a:gd name="T9" fmla="*/ T8 w 3388"/>
                <a:gd name="T10" fmla="+- 0 3020 2104"/>
                <a:gd name="T11" fmla="*/ 3020 h 1707"/>
                <a:gd name="T12" fmla="+- 0 2827 1464"/>
                <a:gd name="T13" fmla="*/ T12 w 3388"/>
                <a:gd name="T14" fmla="+- 0 3049 2104"/>
                <a:gd name="T15" fmla="*/ 3049 h 1707"/>
                <a:gd name="T16" fmla="+- 0 2767 1464"/>
                <a:gd name="T17" fmla="*/ T16 w 3388"/>
                <a:gd name="T18" fmla="+- 0 3076 2104"/>
                <a:gd name="T19" fmla="*/ 3076 h 1707"/>
                <a:gd name="T20" fmla="+- 0 2700 1464"/>
                <a:gd name="T21" fmla="*/ T20 w 3388"/>
                <a:gd name="T22" fmla="+- 0 3104 2104"/>
                <a:gd name="T23" fmla="*/ 3104 h 1707"/>
                <a:gd name="T24" fmla="+- 0 2626 1464"/>
                <a:gd name="T25" fmla="*/ T24 w 3388"/>
                <a:gd name="T26" fmla="+- 0 3130 2104"/>
                <a:gd name="T27" fmla="*/ 3130 h 1707"/>
                <a:gd name="T28" fmla="+- 0 2547 1464"/>
                <a:gd name="T29" fmla="*/ T28 w 3388"/>
                <a:gd name="T30" fmla="+- 0 3156 2104"/>
                <a:gd name="T31" fmla="*/ 3156 h 1707"/>
                <a:gd name="T32" fmla="+- 0 2462 1464"/>
                <a:gd name="T33" fmla="*/ T32 w 3388"/>
                <a:gd name="T34" fmla="+- 0 3180 2104"/>
                <a:gd name="T35" fmla="*/ 3180 h 1707"/>
                <a:gd name="T36" fmla="+- 0 2372 1464"/>
                <a:gd name="T37" fmla="*/ T36 w 3388"/>
                <a:gd name="T38" fmla="+- 0 3203 2104"/>
                <a:gd name="T39" fmla="*/ 3203 h 1707"/>
                <a:gd name="T40" fmla="+- 0 2279 1464"/>
                <a:gd name="T41" fmla="*/ T40 w 3388"/>
                <a:gd name="T42" fmla="+- 0 3225 2104"/>
                <a:gd name="T43" fmla="*/ 3225 h 1707"/>
                <a:gd name="T44" fmla="+- 0 2184 1464"/>
                <a:gd name="T45" fmla="*/ T44 w 3388"/>
                <a:gd name="T46" fmla="+- 0 3244 2104"/>
                <a:gd name="T47" fmla="*/ 3244 h 1707"/>
                <a:gd name="T48" fmla="+- 0 2086 1464"/>
                <a:gd name="T49" fmla="*/ T48 w 3388"/>
                <a:gd name="T50" fmla="+- 0 3261 2104"/>
                <a:gd name="T51" fmla="*/ 3261 h 1707"/>
                <a:gd name="T52" fmla="+- 0 1988 1464"/>
                <a:gd name="T53" fmla="*/ T52 w 3388"/>
                <a:gd name="T54" fmla="+- 0 3276 2104"/>
                <a:gd name="T55" fmla="*/ 3276 h 1707"/>
                <a:gd name="T56" fmla="+- 0 1889 1464"/>
                <a:gd name="T57" fmla="*/ T56 w 3388"/>
                <a:gd name="T58" fmla="+- 0 3288 2104"/>
                <a:gd name="T59" fmla="*/ 3288 h 1707"/>
                <a:gd name="T60" fmla="+- 0 2526 1464"/>
                <a:gd name="T61" fmla="*/ T60 w 3388"/>
                <a:gd name="T62" fmla="+- 0 3483 2104"/>
                <a:gd name="T63" fmla="*/ 3483 h 1707"/>
                <a:gd name="T64" fmla="+- 0 2494 1464"/>
                <a:gd name="T65" fmla="*/ T64 w 3388"/>
                <a:gd name="T66" fmla="+- 0 3511 2104"/>
                <a:gd name="T67" fmla="*/ 3511 h 1707"/>
                <a:gd name="T68" fmla="+- 0 2453 1464"/>
                <a:gd name="T69" fmla="*/ T68 w 3388"/>
                <a:gd name="T70" fmla="+- 0 3539 2104"/>
                <a:gd name="T71" fmla="*/ 3539 h 1707"/>
                <a:gd name="T72" fmla="+- 0 2402 1464"/>
                <a:gd name="T73" fmla="*/ T72 w 3388"/>
                <a:gd name="T74" fmla="+- 0 3567 2104"/>
                <a:gd name="T75" fmla="*/ 3567 h 1707"/>
                <a:gd name="T76" fmla="+- 0 2343 1464"/>
                <a:gd name="T77" fmla="*/ T76 w 3388"/>
                <a:gd name="T78" fmla="+- 0 3595 2104"/>
                <a:gd name="T79" fmla="*/ 3595 h 1707"/>
                <a:gd name="T80" fmla="+- 0 2276 1464"/>
                <a:gd name="T81" fmla="*/ T80 w 3388"/>
                <a:gd name="T82" fmla="+- 0 3623 2104"/>
                <a:gd name="T83" fmla="*/ 3623 h 1707"/>
                <a:gd name="T84" fmla="+- 0 2202 1464"/>
                <a:gd name="T85" fmla="*/ T84 w 3388"/>
                <a:gd name="T86" fmla="+- 0 3650 2104"/>
                <a:gd name="T87" fmla="*/ 3650 h 1707"/>
                <a:gd name="T88" fmla="+- 0 2122 1464"/>
                <a:gd name="T89" fmla="*/ T88 w 3388"/>
                <a:gd name="T90" fmla="+- 0 3676 2104"/>
                <a:gd name="T91" fmla="*/ 3676 h 1707"/>
                <a:gd name="T92" fmla="+- 0 2037 1464"/>
                <a:gd name="T93" fmla="*/ T92 w 3388"/>
                <a:gd name="T94" fmla="+- 0 3701 2104"/>
                <a:gd name="T95" fmla="*/ 3701 h 1707"/>
                <a:gd name="T96" fmla="+- 0 1948 1464"/>
                <a:gd name="T97" fmla="*/ T96 w 3388"/>
                <a:gd name="T98" fmla="+- 0 3724 2104"/>
                <a:gd name="T99" fmla="*/ 3724 h 1707"/>
                <a:gd name="T100" fmla="+- 0 1855 1464"/>
                <a:gd name="T101" fmla="*/ T100 w 3388"/>
                <a:gd name="T102" fmla="+- 0 3746 2104"/>
                <a:gd name="T103" fmla="*/ 3746 h 1707"/>
                <a:gd name="T104" fmla="+- 0 1759 1464"/>
                <a:gd name="T105" fmla="*/ T104 w 3388"/>
                <a:gd name="T106" fmla="+- 0 3766 2104"/>
                <a:gd name="T107" fmla="*/ 3766 h 1707"/>
                <a:gd name="T108" fmla="+- 0 1661 1464"/>
                <a:gd name="T109" fmla="*/ T108 w 3388"/>
                <a:gd name="T110" fmla="+- 0 3783 2104"/>
                <a:gd name="T111" fmla="*/ 3783 h 1707"/>
                <a:gd name="T112" fmla="+- 0 1563 1464"/>
                <a:gd name="T113" fmla="*/ T112 w 3388"/>
                <a:gd name="T114" fmla="+- 0 3798 2104"/>
                <a:gd name="T115" fmla="*/ 3798 h 1707"/>
                <a:gd name="T116" fmla="+- 0 1464 1464"/>
                <a:gd name="T117" fmla="*/ T116 w 3388"/>
                <a:gd name="T118" fmla="+- 0 3810 2104"/>
                <a:gd name="T119" fmla="*/ 3810 h 1707"/>
                <a:gd name="T120" fmla="+- 0 2900 1464"/>
                <a:gd name="T121" fmla="*/ T120 w 3388"/>
                <a:gd name="T122" fmla="+- 0 2284 2104"/>
                <a:gd name="T123" fmla="*/ 2284 h 1707"/>
                <a:gd name="T124" fmla="+- 0 2935 1464"/>
                <a:gd name="T125" fmla="*/ T124 w 3388"/>
                <a:gd name="T126" fmla="+- 0 2310 2104"/>
                <a:gd name="T127" fmla="*/ 2310 h 1707"/>
                <a:gd name="T128" fmla="+- 0 2981 1464"/>
                <a:gd name="T129" fmla="*/ T128 w 3388"/>
                <a:gd name="T130" fmla="+- 0 2334 2104"/>
                <a:gd name="T131" fmla="*/ 2334 h 1707"/>
                <a:gd name="T132" fmla="+- 0 3037 1464"/>
                <a:gd name="T133" fmla="*/ T132 w 3388"/>
                <a:gd name="T134" fmla="+- 0 2355 2104"/>
                <a:gd name="T135" fmla="*/ 2355 h 1707"/>
                <a:gd name="T136" fmla="+- 0 3102 1464"/>
                <a:gd name="T137" fmla="*/ T136 w 3388"/>
                <a:gd name="T138" fmla="+- 0 2375 2104"/>
                <a:gd name="T139" fmla="*/ 2375 h 1707"/>
                <a:gd name="T140" fmla="+- 0 3175 1464"/>
                <a:gd name="T141" fmla="*/ T140 w 3388"/>
                <a:gd name="T142" fmla="+- 0 2391 2104"/>
                <a:gd name="T143" fmla="*/ 2391 h 1707"/>
                <a:gd name="T144" fmla="+- 0 3255 1464"/>
                <a:gd name="T145" fmla="*/ T144 w 3388"/>
                <a:gd name="T146" fmla="+- 0 2405 2104"/>
                <a:gd name="T147" fmla="*/ 2405 h 1707"/>
                <a:gd name="T148" fmla="+- 0 3340 1464"/>
                <a:gd name="T149" fmla="*/ T148 w 3388"/>
                <a:gd name="T150" fmla="+- 0 2417 2104"/>
                <a:gd name="T151" fmla="*/ 2417 h 1707"/>
                <a:gd name="T152" fmla="+- 0 3431 1464"/>
                <a:gd name="T153" fmla="*/ T152 w 3388"/>
                <a:gd name="T154" fmla="+- 0 2425 2104"/>
                <a:gd name="T155" fmla="*/ 2425 h 1707"/>
                <a:gd name="T156" fmla="+- 0 3524 1464"/>
                <a:gd name="T157" fmla="*/ T156 w 3388"/>
                <a:gd name="T158" fmla="+- 0 2430 2104"/>
                <a:gd name="T159" fmla="*/ 2430 h 1707"/>
                <a:gd name="T160" fmla="+- 0 3620 1464"/>
                <a:gd name="T161" fmla="*/ T160 w 3388"/>
                <a:gd name="T162" fmla="+- 0 2431 2104"/>
                <a:gd name="T163" fmla="*/ 2431 h 1707"/>
                <a:gd name="T164" fmla="+- 0 3717 1464"/>
                <a:gd name="T165" fmla="*/ T164 w 3388"/>
                <a:gd name="T166" fmla="+- 0 2430 2104"/>
                <a:gd name="T167" fmla="*/ 2430 h 1707"/>
                <a:gd name="T168" fmla="+- 0 3815 1464"/>
                <a:gd name="T169" fmla="*/ T168 w 3388"/>
                <a:gd name="T170" fmla="+- 0 2424 2104"/>
                <a:gd name="T171" fmla="*/ 2424 h 1707"/>
                <a:gd name="T172" fmla="+- 0 4852 1464"/>
                <a:gd name="T173" fmla="*/ T172 w 3388"/>
                <a:gd name="T174" fmla="+- 0 2104 2104"/>
                <a:gd name="T175" fmla="*/ 2104 h 1707"/>
                <a:gd name="T176" fmla="+- 0 4820 1464"/>
                <a:gd name="T177" fmla="*/ T176 w 3388"/>
                <a:gd name="T178" fmla="+- 0 2132 2104"/>
                <a:gd name="T179" fmla="*/ 2132 h 1707"/>
                <a:gd name="T180" fmla="+- 0 4778 1464"/>
                <a:gd name="T181" fmla="*/ T180 w 3388"/>
                <a:gd name="T182" fmla="+- 0 2160 2104"/>
                <a:gd name="T183" fmla="*/ 2160 h 1707"/>
                <a:gd name="T184" fmla="+- 0 4727 1464"/>
                <a:gd name="T185" fmla="*/ T184 w 3388"/>
                <a:gd name="T186" fmla="+- 0 2188 2104"/>
                <a:gd name="T187" fmla="*/ 2188 h 1707"/>
                <a:gd name="T188" fmla="+- 0 4668 1464"/>
                <a:gd name="T189" fmla="*/ T188 w 3388"/>
                <a:gd name="T190" fmla="+- 0 2216 2104"/>
                <a:gd name="T191" fmla="*/ 2216 h 1707"/>
                <a:gd name="T192" fmla="+- 0 4601 1464"/>
                <a:gd name="T193" fmla="*/ T192 w 3388"/>
                <a:gd name="T194" fmla="+- 0 2243 2104"/>
                <a:gd name="T195" fmla="*/ 2243 h 1707"/>
                <a:gd name="T196" fmla="+- 0 4527 1464"/>
                <a:gd name="T197" fmla="*/ T196 w 3388"/>
                <a:gd name="T198" fmla="+- 0 2270 2104"/>
                <a:gd name="T199" fmla="*/ 2270 h 1707"/>
                <a:gd name="T200" fmla="+- 0 4447 1464"/>
                <a:gd name="T201" fmla="*/ T200 w 3388"/>
                <a:gd name="T202" fmla="+- 0 2296 2104"/>
                <a:gd name="T203" fmla="*/ 2296 h 1707"/>
                <a:gd name="T204" fmla="+- 0 4362 1464"/>
                <a:gd name="T205" fmla="*/ T204 w 3388"/>
                <a:gd name="T206" fmla="+- 0 2320 2104"/>
                <a:gd name="T207" fmla="*/ 2320 h 1707"/>
                <a:gd name="T208" fmla="+- 0 4272 1464"/>
                <a:gd name="T209" fmla="*/ T208 w 3388"/>
                <a:gd name="T210" fmla="+- 0 2343 2104"/>
                <a:gd name="T211" fmla="*/ 2343 h 1707"/>
                <a:gd name="T212" fmla="+- 0 4179 1464"/>
                <a:gd name="T213" fmla="*/ T212 w 3388"/>
                <a:gd name="T214" fmla="+- 0 2364 2104"/>
                <a:gd name="T215" fmla="*/ 2364 h 1707"/>
                <a:gd name="T216" fmla="+- 0 4083 1464"/>
                <a:gd name="T217" fmla="*/ T216 w 3388"/>
                <a:gd name="T218" fmla="+- 0 2384 2104"/>
                <a:gd name="T219" fmla="*/ 2384 h 1707"/>
                <a:gd name="T220" fmla="+- 0 3985 1464"/>
                <a:gd name="T221" fmla="*/ T220 w 3388"/>
                <a:gd name="T222" fmla="+- 0 2401 2104"/>
                <a:gd name="T223" fmla="*/ 2401 h 1707"/>
                <a:gd name="T224" fmla="+- 0 3886 1464"/>
                <a:gd name="T225" fmla="*/ T224 w 3388"/>
                <a:gd name="T226" fmla="+- 0 2416 2104"/>
                <a:gd name="T227" fmla="*/ 2416 h 1707"/>
                <a:gd name="T228" fmla="+- 0 3786 1464"/>
                <a:gd name="T229" fmla="*/ T228 w 3388"/>
                <a:gd name="T230" fmla="+- 0 2428 2104"/>
                <a:gd name="T231" fmla="*/ 2428 h 170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3388" h="1707">
                  <a:moveTo>
                    <a:pt x="1487" y="860"/>
                  </a:moveTo>
                  <a:lnTo>
                    <a:pt x="1455" y="888"/>
                  </a:lnTo>
                  <a:lnTo>
                    <a:pt x="1414" y="916"/>
                  </a:lnTo>
                  <a:lnTo>
                    <a:pt x="1363" y="945"/>
                  </a:lnTo>
                  <a:lnTo>
                    <a:pt x="1303" y="972"/>
                  </a:lnTo>
                  <a:lnTo>
                    <a:pt x="1236" y="1000"/>
                  </a:lnTo>
                  <a:lnTo>
                    <a:pt x="1162" y="1026"/>
                  </a:lnTo>
                  <a:lnTo>
                    <a:pt x="1083" y="1052"/>
                  </a:lnTo>
                  <a:lnTo>
                    <a:pt x="998" y="1076"/>
                  </a:lnTo>
                  <a:lnTo>
                    <a:pt x="908" y="1099"/>
                  </a:lnTo>
                  <a:lnTo>
                    <a:pt x="815" y="1121"/>
                  </a:lnTo>
                  <a:lnTo>
                    <a:pt x="720" y="1140"/>
                  </a:lnTo>
                  <a:lnTo>
                    <a:pt x="622" y="1157"/>
                  </a:lnTo>
                  <a:lnTo>
                    <a:pt x="524" y="1172"/>
                  </a:lnTo>
                  <a:lnTo>
                    <a:pt x="425" y="1184"/>
                  </a:lnTo>
                  <a:moveTo>
                    <a:pt x="1062" y="1379"/>
                  </a:moveTo>
                  <a:lnTo>
                    <a:pt x="1030" y="1407"/>
                  </a:lnTo>
                  <a:lnTo>
                    <a:pt x="989" y="1435"/>
                  </a:lnTo>
                  <a:lnTo>
                    <a:pt x="938" y="1463"/>
                  </a:lnTo>
                  <a:lnTo>
                    <a:pt x="879" y="1491"/>
                  </a:lnTo>
                  <a:lnTo>
                    <a:pt x="812" y="1519"/>
                  </a:lnTo>
                  <a:lnTo>
                    <a:pt x="738" y="1546"/>
                  </a:lnTo>
                  <a:lnTo>
                    <a:pt x="658" y="1572"/>
                  </a:lnTo>
                  <a:lnTo>
                    <a:pt x="573" y="1597"/>
                  </a:lnTo>
                  <a:lnTo>
                    <a:pt x="484" y="1620"/>
                  </a:lnTo>
                  <a:lnTo>
                    <a:pt x="391" y="1642"/>
                  </a:lnTo>
                  <a:lnTo>
                    <a:pt x="295" y="1662"/>
                  </a:lnTo>
                  <a:lnTo>
                    <a:pt x="197" y="1679"/>
                  </a:lnTo>
                  <a:lnTo>
                    <a:pt x="99" y="1694"/>
                  </a:lnTo>
                  <a:lnTo>
                    <a:pt x="0" y="1706"/>
                  </a:lnTo>
                  <a:moveTo>
                    <a:pt x="1436" y="180"/>
                  </a:moveTo>
                  <a:lnTo>
                    <a:pt x="1471" y="206"/>
                  </a:lnTo>
                  <a:lnTo>
                    <a:pt x="1517" y="230"/>
                  </a:lnTo>
                  <a:lnTo>
                    <a:pt x="1573" y="251"/>
                  </a:lnTo>
                  <a:lnTo>
                    <a:pt x="1638" y="271"/>
                  </a:lnTo>
                  <a:lnTo>
                    <a:pt x="1711" y="287"/>
                  </a:lnTo>
                  <a:lnTo>
                    <a:pt x="1791" y="301"/>
                  </a:lnTo>
                  <a:lnTo>
                    <a:pt x="1876" y="313"/>
                  </a:lnTo>
                  <a:lnTo>
                    <a:pt x="1967" y="321"/>
                  </a:lnTo>
                  <a:lnTo>
                    <a:pt x="2060" y="326"/>
                  </a:lnTo>
                  <a:lnTo>
                    <a:pt x="2156" y="327"/>
                  </a:lnTo>
                  <a:lnTo>
                    <a:pt x="2253" y="326"/>
                  </a:lnTo>
                  <a:lnTo>
                    <a:pt x="2351" y="320"/>
                  </a:lnTo>
                  <a:moveTo>
                    <a:pt x="3388" y="0"/>
                  </a:moveTo>
                  <a:lnTo>
                    <a:pt x="3356" y="28"/>
                  </a:lnTo>
                  <a:lnTo>
                    <a:pt x="3314" y="56"/>
                  </a:lnTo>
                  <a:lnTo>
                    <a:pt x="3263" y="84"/>
                  </a:lnTo>
                  <a:lnTo>
                    <a:pt x="3204" y="112"/>
                  </a:lnTo>
                  <a:lnTo>
                    <a:pt x="3137" y="139"/>
                  </a:lnTo>
                  <a:lnTo>
                    <a:pt x="3063" y="166"/>
                  </a:lnTo>
                  <a:lnTo>
                    <a:pt x="2983" y="192"/>
                  </a:lnTo>
                  <a:lnTo>
                    <a:pt x="2898" y="216"/>
                  </a:lnTo>
                  <a:lnTo>
                    <a:pt x="2808" y="239"/>
                  </a:lnTo>
                  <a:lnTo>
                    <a:pt x="2715" y="260"/>
                  </a:lnTo>
                  <a:lnTo>
                    <a:pt x="2619" y="280"/>
                  </a:lnTo>
                  <a:lnTo>
                    <a:pt x="2521" y="297"/>
                  </a:lnTo>
                  <a:lnTo>
                    <a:pt x="2422" y="312"/>
                  </a:lnTo>
                  <a:lnTo>
                    <a:pt x="2322" y="324"/>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5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3" y="2330"/>
              <a:ext cx="37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7"/>
            <p:cNvSpPr>
              <a:spLocks/>
            </p:cNvSpPr>
            <p:nvPr/>
          </p:nvSpPr>
          <p:spPr bwMode="auto">
            <a:xfrm>
              <a:off x="1816" y="2283"/>
              <a:ext cx="1066" cy="328"/>
            </a:xfrm>
            <a:custGeom>
              <a:avLst/>
              <a:gdLst>
                <a:gd name="T0" fmla="+- 0 2882 1817"/>
                <a:gd name="T1" fmla="*/ T0 w 1066"/>
                <a:gd name="T2" fmla="+- 0 2284 2284"/>
                <a:gd name="T3" fmla="*/ 2284 h 328"/>
                <a:gd name="T4" fmla="+- 0 2808 1817"/>
                <a:gd name="T5" fmla="*/ T4 w 1066"/>
                <a:gd name="T6" fmla="+- 0 2340 2284"/>
                <a:gd name="T7" fmla="*/ 2340 h 328"/>
                <a:gd name="T8" fmla="+- 0 2697 1817"/>
                <a:gd name="T9" fmla="*/ T8 w 1066"/>
                <a:gd name="T10" fmla="+- 0 2397 2284"/>
                <a:gd name="T11" fmla="*/ 2397 h 328"/>
                <a:gd name="T12" fmla="+- 0 2630 1817"/>
                <a:gd name="T13" fmla="*/ T12 w 1066"/>
                <a:gd name="T14" fmla="+- 0 2424 2284"/>
                <a:gd name="T15" fmla="*/ 2424 h 328"/>
                <a:gd name="T16" fmla="+- 0 2556 1817"/>
                <a:gd name="T17" fmla="*/ T16 w 1066"/>
                <a:gd name="T18" fmla="+- 0 2451 2284"/>
                <a:gd name="T19" fmla="*/ 2451 h 328"/>
                <a:gd name="T20" fmla="+- 0 2476 1817"/>
                <a:gd name="T21" fmla="*/ T20 w 1066"/>
                <a:gd name="T22" fmla="+- 0 2477 2284"/>
                <a:gd name="T23" fmla="*/ 2477 h 328"/>
                <a:gd name="T24" fmla="+- 0 2391 1817"/>
                <a:gd name="T25" fmla="*/ T24 w 1066"/>
                <a:gd name="T26" fmla="+- 0 2502 2284"/>
                <a:gd name="T27" fmla="*/ 2502 h 328"/>
                <a:gd name="T28" fmla="+- 0 2302 1817"/>
                <a:gd name="T29" fmla="*/ T28 w 1066"/>
                <a:gd name="T30" fmla="+- 0 2526 2284"/>
                <a:gd name="T31" fmla="*/ 2526 h 328"/>
                <a:gd name="T32" fmla="+- 0 2209 1817"/>
                <a:gd name="T33" fmla="*/ T32 w 1066"/>
                <a:gd name="T34" fmla="+- 0 2547 2284"/>
                <a:gd name="T35" fmla="*/ 2547 h 328"/>
                <a:gd name="T36" fmla="+- 0 2113 1817"/>
                <a:gd name="T37" fmla="*/ T36 w 1066"/>
                <a:gd name="T38" fmla="+- 0 2567 2284"/>
                <a:gd name="T39" fmla="*/ 2567 h 328"/>
                <a:gd name="T40" fmla="+- 0 2015 1817"/>
                <a:gd name="T41" fmla="*/ T40 w 1066"/>
                <a:gd name="T42" fmla="+- 0 2584 2284"/>
                <a:gd name="T43" fmla="*/ 2584 h 328"/>
                <a:gd name="T44" fmla="+- 0 1916 1817"/>
                <a:gd name="T45" fmla="*/ T44 w 1066"/>
                <a:gd name="T46" fmla="+- 0 2599 2284"/>
                <a:gd name="T47" fmla="*/ 2599 h 328"/>
                <a:gd name="T48" fmla="+- 0 1817 1817"/>
                <a:gd name="T49" fmla="*/ T48 w 1066"/>
                <a:gd name="T50" fmla="+- 0 2611 2284"/>
                <a:gd name="T51" fmla="*/ 2611 h 3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066" h="328">
                  <a:moveTo>
                    <a:pt x="1065" y="0"/>
                  </a:moveTo>
                  <a:lnTo>
                    <a:pt x="991" y="56"/>
                  </a:lnTo>
                  <a:lnTo>
                    <a:pt x="880" y="113"/>
                  </a:lnTo>
                  <a:lnTo>
                    <a:pt x="813" y="140"/>
                  </a:lnTo>
                  <a:lnTo>
                    <a:pt x="739" y="167"/>
                  </a:lnTo>
                  <a:lnTo>
                    <a:pt x="659" y="193"/>
                  </a:lnTo>
                  <a:lnTo>
                    <a:pt x="574" y="218"/>
                  </a:lnTo>
                  <a:lnTo>
                    <a:pt x="485" y="242"/>
                  </a:lnTo>
                  <a:lnTo>
                    <a:pt x="392" y="263"/>
                  </a:lnTo>
                  <a:lnTo>
                    <a:pt x="296" y="283"/>
                  </a:lnTo>
                  <a:lnTo>
                    <a:pt x="198" y="300"/>
                  </a:lnTo>
                  <a:lnTo>
                    <a:pt x="99" y="315"/>
                  </a:lnTo>
                  <a:lnTo>
                    <a:pt x="0" y="327"/>
                  </a:lnTo>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8"/>
            <p:cNvSpPr>
              <a:spLocks/>
            </p:cNvSpPr>
            <p:nvPr/>
          </p:nvSpPr>
          <p:spPr bwMode="auto">
            <a:xfrm>
              <a:off x="2741" y="2172"/>
              <a:ext cx="209" cy="519"/>
            </a:xfrm>
            <a:custGeom>
              <a:avLst/>
              <a:gdLst>
                <a:gd name="T0" fmla="+- 0 2742 2742"/>
                <a:gd name="T1" fmla="*/ T0 w 209"/>
                <a:gd name="T2" fmla="+- 0 2172 2172"/>
                <a:gd name="T3" fmla="*/ 2172 h 519"/>
                <a:gd name="T4" fmla="+- 0 2886 2742"/>
                <a:gd name="T5" fmla="*/ T4 w 209"/>
                <a:gd name="T6" fmla="+- 0 2266 2172"/>
                <a:gd name="T7" fmla="*/ 2266 h 519"/>
                <a:gd name="T8" fmla="+- 0 2742 2742"/>
                <a:gd name="T9" fmla="*/ T8 w 209"/>
                <a:gd name="T10" fmla="+- 0 2493 2172"/>
                <a:gd name="T11" fmla="*/ 2493 h 519"/>
                <a:gd name="T12" fmla="+- 0 2951 2742"/>
                <a:gd name="T13" fmla="*/ T12 w 209"/>
                <a:gd name="T14" fmla="+- 0 2691 2172"/>
                <a:gd name="T15" fmla="*/ 2691 h 519"/>
              </a:gdLst>
              <a:ahLst/>
              <a:cxnLst>
                <a:cxn ang="0">
                  <a:pos x="T1" y="T3"/>
                </a:cxn>
                <a:cxn ang="0">
                  <a:pos x="T5" y="T7"/>
                </a:cxn>
                <a:cxn ang="0">
                  <a:pos x="T9" y="T11"/>
                </a:cxn>
                <a:cxn ang="0">
                  <a:pos x="T13" y="T15"/>
                </a:cxn>
              </a:cxnLst>
              <a:rect l="0" t="0" r="r" b="b"/>
              <a:pathLst>
                <a:path w="209" h="519">
                  <a:moveTo>
                    <a:pt x="0" y="0"/>
                  </a:moveTo>
                  <a:lnTo>
                    <a:pt x="144" y="94"/>
                  </a:lnTo>
                  <a:moveTo>
                    <a:pt x="0" y="321"/>
                  </a:moveTo>
                  <a:lnTo>
                    <a:pt x="209" y="519"/>
                  </a:lnTo>
                </a:path>
              </a:pathLst>
            </a:custGeom>
            <a:noFill/>
            <a:ln w="23203">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Freeform 9"/>
            <p:cNvSpPr>
              <a:spLocks/>
            </p:cNvSpPr>
            <p:nvPr/>
          </p:nvSpPr>
          <p:spPr bwMode="auto">
            <a:xfrm>
              <a:off x="2871" y="2251"/>
              <a:ext cx="36" cy="40"/>
            </a:xfrm>
            <a:custGeom>
              <a:avLst/>
              <a:gdLst>
                <a:gd name="T0" fmla="+- 0 2900 2872"/>
                <a:gd name="T1" fmla="*/ T0 w 36"/>
                <a:gd name="T2" fmla="+- 0 2251 2251"/>
                <a:gd name="T3" fmla="*/ 2251 h 40"/>
                <a:gd name="T4" fmla="+- 0 2879 2872"/>
                <a:gd name="T5" fmla="*/ T4 w 36"/>
                <a:gd name="T6" fmla="+- 0 2251 2251"/>
                <a:gd name="T7" fmla="*/ 2251 h 40"/>
                <a:gd name="T8" fmla="+- 0 2872 2872"/>
                <a:gd name="T9" fmla="*/ T8 w 36"/>
                <a:gd name="T10" fmla="+- 0 2262 2251"/>
                <a:gd name="T11" fmla="*/ 2262 h 40"/>
                <a:gd name="T12" fmla="+- 0 2872 2872"/>
                <a:gd name="T13" fmla="*/ T12 w 36"/>
                <a:gd name="T14" fmla="+- 0 2284 2251"/>
                <a:gd name="T15" fmla="*/ 2284 h 40"/>
                <a:gd name="T16" fmla="+- 0 2879 2872"/>
                <a:gd name="T17" fmla="*/ T16 w 36"/>
                <a:gd name="T18" fmla="+- 0 2291 2251"/>
                <a:gd name="T19" fmla="*/ 2291 h 40"/>
                <a:gd name="T20" fmla="+- 0 2900 2872"/>
                <a:gd name="T21" fmla="*/ T20 w 36"/>
                <a:gd name="T22" fmla="+- 0 2291 2251"/>
                <a:gd name="T23" fmla="*/ 2291 h 40"/>
                <a:gd name="T24" fmla="+- 0 2908 2872"/>
                <a:gd name="T25" fmla="*/ T24 w 36"/>
                <a:gd name="T26" fmla="+- 0 2284 2251"/>
                <a:gd name="T27" fmla="*/ 2284 h 40"/>
                <a:gd name="T28" fmla="+- 0 2908 2872"/>
                <a:gd name="T29" fmla="*/ T28 w 36"/>
                <a:gd name="T30" fmla="+- 0 2273 2251"/>
                <a:gd name="T31" fmla="*/ 2273 h 40"/>
                <a:gd name="T32" fmla="+- 0 2908 2872"/>
                <a:gd name="T33" fmla="*/ T32 w 36"/>
                <a:gd name="T34" fmla="+- 0 2262 2251"/>
                <a:gd name="T35" fmla="*/ 2262 h 40"/>
                <a:gd name="T36" fmla="+- 0 2900 2872"/>
                <a:gd name="T37" fmla="*/ T36 w 36"/>
                <a:gd name="T38" fmla="+- 0 2251 2251"/>
                <a:gd name="T39" fmla="*/ 2251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36" h="40">
                  <a:moveTo>
                    <a:pt x="28" y="0"/>
                  </a:moveTo>
                  <a:lnTo>
                    <a:pt x="7" y="0"/>
                  </a:lnTo>
                  <a:lnTo>
                    <a:pt x="0" y="11"/>
                  </a:lnTo>
                  <a:lnTo>
                    <a:pt x="0" y="33"/>
                  </a:lnTo>
                  <a:lnTo>
                    <a:pt x="7" y="40"/>
                  </a:lnTo>
                  <a:lnTo>
                    <a:pt x="28" y="40"/>
                  </a:lnTo>
                  <a:lnTo>
                    <a:pt x="36" y="33"/>
                  </a:lnTo>
                  <a:lnTo>
                    <a:pt x="36" y="22"/>
                  </a:lnTo>
                  <a:lnTo>
                    <a:pt x="36" y="11"/>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0" name="Freeform 10"/>
            <p:cNvSpPr>
              <a:spLocks/>
            </p:cNvSpPr>
            <p:nvPr/>
          </p:nvSpPr>
          <p:spPr bwMode="auto">
            <a:xfrm>
              <a:off x="2871" y="2251"/>
              <a:ext cx="36" cy="40"/>
            </a:xfrm>
            <a:custGeom>
              <a:avLst/>
              <a:gdLst>
                <a:gd name="T0" fmla="+- 0 2908 2872"/>
                <a:gd name="T1" fmla="*/ T0 w 36"/>
                <a:gd name="T2" fmla="+- 0 2273 2251"/>
                <a:gd name="T3" fmla="*/ 2273 h 40"/>
                <a:gd name="T4" fmla="+- 0 2908 2872"/>
                <a:gd name="T5" fmla="*/ T4 w 36"/>
                <a:gd name="T6" fmla="+- 0 2262 2251"/>
                <a:gd name="T7" fmla="*/ 2262 h 40"/>
                <a:gd name="T8" fmla="+- 0 2900 2872"/>
                <a:gd name="T9" fmla="*/ T8 w 36"/>
                <a:gd name="T10" fmla="+- 0 2251 2251"/>
                <a:gd name="T11" fmla="*/ 2251 h 40"/>
                <a:gd name="T12" fmla="+- 0 2890 2872"/>
                <a:gd name="T13" fmla="*/ T12 w 36"/>
                <a:gd name="T14" fmla="+- 0 2251 2251"/>
                <a:gd name="T15" fmla="*/ 2251 h 40"/>
                <a:gd name="T16" fmla="+- 0 2879 2872"/>
                <a:gd name="T17" fmla="*/ T16 w 36"/>
                <a:gd name="T18" fmla="+- 0 2251 2251"/>
                <a:gd name="T19" fmla="*/ 2251 h 40"/>
                <a:gd name="T20" fmla="+- 0 2872 2872"/>
                <a:gd name="T21" fmla="*/ T20 w 36"/>
                <a:gd name="T22" fmla="+- 0 2262 2251"/>
                <a:gd name="T23" fmla="*/ 2262 h 40"/>
                <a:gd name="T24" fmla="+- 0 2872 2872"/>
                <a:gd name="T25" fmla="*/ T24 w 36"/>
                <a:gd name="T26" fmla="+- 0 2273 2251"/>
                <a:gd name="T27" fmla="*/ 2273 h 40"/>
                <a:gd name="T28" fmla="+- 0 2872 2872"/>
                <a:gd name="T29" fmla="*/ T28 w 36"/>
                <a:gd name="T30" fmla="+- 0 2284 2251"/>
                <a:gd name="T31" fmla="*/ 2284 h 40"/>
                <a:gd name="T32" fmla="+- 0 2879 2872"/>
                <a:gd name="T33" fmla="*/ T32 w 36"/>
                <a:gd name="T34" fmla="+- 0 2291 2251"/>
                <a:gd name="T35" fmla="*/ 2291 h 40"/>
                <a:gd name="T36" fmla="+- 0 2890 2872"/>
                <a:gd name="T37" fmla="*/ T36 w 36"/>
                <a:gd name="T38" fmla="+- 0 2291 2251"/>
                <a:gd name="T39" fmla="*/ 2291 h 40"/>
                <a:gd name="T40" fmla="+- 0 2900 2872"/>
                <a:gd name="T41" fmla="*/ T40 w 36"/>
                <a:gd name="T42" fmla="+- 0 2291 2251"/>
                <a:gd name="T43" fmla="*/ 2291 h 40"/>
                <a:gd name="T44" fmla="+- 0 2908 2872"/>
                <a:gd name="T45" fmla="*/ T44 w 36"/>
                <a:gd name="T46" fmla="+- 0 2284 2251"/>
                <a:gd name="T47" fmla="*/ 2284 h 40"/>
                <a:gd name="T48" fmla="+- 0 2908 2872"/>
                <a:gd name="T49" fmla="*/ T48 w 36"/>
                <a:gd name="T50" fmla="+- 0 2273 2251"/>
                <a:gd name="T51" fmla="*/ 2273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6" h="40">
                  <a:moveTo>
                    <a:pt x="36" y="22"/>
                  </a:moveTo>
                  <a:lnTo>
                    <a:pt x="36" y="11"/>
                  </a:lnTo>
                  <a:lnTo>
                    <a:pt x="28" y="0"/>
                  </a:lnTo>
                  <a:lnTo>
                    <a:pt x="18" y="0"/>
                  </a:lnTo>
                  <a:lnTo>
                    <a:pt x="7" y="0"/>
                  </a:lnTo>
                  <a:lnTo>
                    <a:pt x="0" y="11"/>
                  </a:lnTo>
                  <a:lnTo>
                    <a:pt x="0" y="22"/>
                  </a:lnTo>
                  <a:lnTo>
                    <a:pt x="0" y="33"/>
                  </a:lnTo>
                  <a:lnTo>
                    <a:pt x="7" y="40"/>
                  </a:lnTo>
                  <a:lnTo>
                    <a:pt x="18" y="40"/>
                  </a:lnTo>
                  <a:lnTo>
                    <a:pt x="28" y="40"/>
                  </a:lnTo>
                  <a:lnTo>
                    <a:pt x="36" y="33"/>
                  </a:lnTo>
                  <a:lnTo>
                    <a:pt x="36" y="22"/>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Line 11"/>
            <p:cNvSpPr>
              <a:spLocks noChangeShapeType="1"/>
            </p:cNvSpPr>
            <p:nvPr/>
          </p:nvSpPr>
          <p:spPr bwMode="auto">
            <a:xfrm>
              <a:off x="2555" y="3213"/>
              <a:ext cx="489" cy="453"/>
            </a:xfrm>
            <a:prstGeom prst="line">
              <a:avLst/>
            </a:prstGeom>
            <a:noFill/>
            <a:ln w="23203">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Line 12"/>
            <p:cNvSpPr>
              <a:spLocks noChangeShapeType="1"/>
            </p:cNvSpPr>
            <p:nvPr/>
          </p:nvSpPr>
          <p:spPr bwMode="auto">
            <a:xfrm>
              <a:off x="2962" y="2694"/>
              <a:ext cx="0" cy="241"/>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AutoShape 13"/>
            <p:cNvSpPr>
              <a:spLocks/>
            </p:cNvSpPr>
            <p:nvPr/>
          </p:nvSpPr>
          <p:spPr bwMode="auto">
            <a:xfrm>
              <a:off x="2929" y="2719"/>
              <a:ext cx="65" cy="184"/>
            </a:xfrm>
            <a:custGeom>
              <a:avLst/>
              <a:gdLst>
                <a:gd name="T0" fmla="+- 0 2929 2929"/>
                <a:gd name="T1" fmla="*/ T0 w 65"/>
                <a:gd name="T2" fmla="+- 0 2748 2719"/>
                <a:gd name="T3" fmla="*/ 2748 h 184"/>
                <a:gd name="T4" fmla="+- 0 2994 2929"/>
                <a:gd name="T5" fmla="*/ T4 w 65"/>
                <a:gd name="T6" fmla="+- 0 2748 2719"/>
                <a:gd name="T7" fmla="*/ 2748 h 184"/>
                <a:gd name="T8" fmla="+- 0 2929 2929"/>
                <a:gd name="T9" fmla="*/ T8 w 65"/>
                <a:gd name="T10" fmla="+- 0 2781 2719"/>
                <a:gd name="T11" fmla="*/ 2781 h 184"/>
                <a:gd name="T12" fmla="+- 0 2994 2929"/>
                <a:gd name="T13" fmla="*/ T12 w 65"/>
                <a:gd name="T14" fmla="+- 0 2781 2719"/>
                <a:gd name="T15" fmla="*/ 2781 h 184"/>
                <a:gd name="T16" fmla="+- 0 2929 2929"/>
                <a:gd name="T17" fmla="*/ T16 w 65"/>
                <a:gd name="T18" fmla="+- 0 2809 2719"/>
                <a:gd name="T19" fmla="*/ 2809 h 184"/>
                <a:gd name="T20" fmla="+- 0 2994 2929"/>
                <a:gd name="T21" fmla="*/ T20 w 65"/>
                <a:gd name="T22" fmla="+- 0 2809 2719"/>
                <a:gd name="T23" fmla="*/ 2809 h 184"/>
                <a:gd name="T24" fmla="+- 0 2929 2929"/>
                <a:gd name="T25" fmla="*/ T24 w 65"/>
                <a:gd name="T26" fmla="+- 0 2842 2719"/>
                <a:gd name="T27" fmla="*/ 2842 h 184"/>
                <a:gd name="T28" fmla="+- 0 2994 2929"/>
                <a:gd name="T29" fmla="*/ T28 w 65"/>
                <a:gd name="T30" fmla="+- 0 2842 2719"/>
                <a:gd name="T31" fmla="*/ 2842 h 184"/>
                <a:gd name="T32" fmla="+- 0 2929 2929"/>
                <a:gd name="T33" fmla="*/ T32 w 65"/>
                <a:gd name="T34" fmla="+- 0 2871 2719"/>
                <a:gd name="T35" fmla="*/ 2871 h 184"/>
                <a:gd name="T36" fmla="+- 0 2994 2929"/>
                <a:gd name="T37" fmla="*/ T36 w 65"/>
                <a:gd name="T38" fmla="+- 0 2871 2719"/>
                <a:gd name="T39" fmla="*/ 2871 h 184"/>
                <a:gd name="T40" fmla="+- 0 2929 2929"/>
                <a:gd name="T41" fmla="*/ T40 w 65"/>
                <a:gd name="T42" fmla="+- 0 2903 2719"/>
                <a:gd name="T43" fmla="*/ 2903 h 184"/>
                <a:gd name="T44" fmla="+- 0 2994 2929"/>
                <a:gd name="T45" fmla="*/ T44 w 65"/>
                <a:gd name="T46" fmla="+- 0 2903 2719"/>
                <a:gd name="T47" fmla="*/ 2903 h 184"/>
                <a:gd name="T48" fmla="+- 0 2929 2929"/>
                <a:gd name="T49" fmla="*/ T48 w 65"/>
                <a:gd name="T50" fmla="+- 0 2719 2719"/>
                <a:gd name="T51" fmla="*/ 2719 h 184"/>
                <a:gd name="T52" fmla="+- 0 2994 2929"/>
                <a:gd name="T53" fmla="*/ T52 w 65"/>
                <a:gd name="T54" fmla="+- 0 2719 2719"/>
                <a:gd name="T55" fmla="*/ 2719 h 1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5" h="184">
                  <a:moveTo>
                    <a:pt x="0" y="29"/>
                  </a:moveTo>
                  <a:lnTo>
                    <a:pt x="65" y="29"/>
                  </a:lnTo>
                  <a:moveTo>
                    <a:pt x="0" y="62"/>
                  </a:moveTo>
                  <a:lnTo>
                    <a:pt x="65" y="62"/>
                  </a:lnTo>
                  <a:moveTo>
                    <a:pt x="0" y="90"/>
                  </a:moveTo>
                  <a:lnTo>
                    <a:pt x="65" y="90"/>
                  </a:lnTo>
                  <a:moveTo>
                    <a:pt x="0" y="123"/>
                  </a:moveTo>
                  <a:lnTo>
                    <a:pt x="65" y="123"/>
                  </a:lnTo>
                  <a:moveTo>
                    <a:pt x="0" y="152"/>
                  </a:moveTo>
                  <a:lnTo>
                    <a:pt x="65" y="152"/>
                  </a:lnTo>
                  <a:moveTo>
                    <a:pt x="0" y="184"/>
                  </a:moveTo>
                  <a:lnTo>
                    <a:pt x="65" y="184"/>
                  </a:lnTo>
                  <a:moveTo>
                    <a:pt x="0" y="0"/>
                  </a:moveTo>
                  <a:lnTo>
                    <a:pt x="65"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Freeform 14"/>
            <p:cNvSpPr>
              <a:spLocks/>
            </p:cNvSpPr>
            <p:nvPr/>
          </p:nvSpPr>
          <p:spPr bwMode="auto">
            <a:xfrm>
              <a:off x="2943" y="2935"/>
              <a:ext cx="36" cy="36"/>
            </a:xfrm>
            <a:custGeom>
              <a:avLst/>
              <a:gdLst>
                <a:gd name="T0" fmla="+- 0 2972 2944"/>
                <a:gd name="T1" fmla="*/ T0 w 36"/>
                <a:gd name="T2" fmla="+- 0 2935 2935"/>
                <a:gd name="T3" fmla="*/ 2935 h 36"/>
                <a:gd name="T4" fmla="+- 0 2951 2944"/>
                <a:gd name="T5" fmla="*/ T4 w 36"/>
                <a:gd name="T6" fmla="+- 0 2935 2935"/>
                <a:gd name="T7" fmla="*/ 2935 h 36"/>
                <a:gd name="T8" fmla="+- 0 2944 2944"/>
                <a:gd name="T9" fmla="*/ T8 w 36"/>
                <a:gd name="T10" fmla="+- 0 2943 2935"/>
                <a:gd name="T11" fmla="*/ 2943 h 36"/>
                <a:gd name="T12" fmla="+- 0 2944 2944"/>
                <a:gd name="T13" fmla="*/ T12 w 36"/>
                <a:gd name="T14" fmla="+- 0 2964 2935"/>
                <a:gd name="T15" fmla="*/ 2964 h 36"/>
                <a:gd name="T16" fmla="+- 0 2951 2944"/>
                <a:gd name="T17" fmla="*/ T16 w 36"/>
                <a:gd name="T18" fmla="+- 0 2971 2935"/>
                <a:gd name="T19" fmla="*/ 2971 h 36"/>
                <a:gd name="T20" fmla="+- 0 2972 2944"/>
                <a:gd name="T21" fmla="*/ T20 w 36"/>
                <a:gd name="T22" fmla="+- 0 2971 2935"/>
                <a:gd name="T23" fmla="*/ 2971 h 36"/>
                <a:gd name="T24" fmla="+- 0 2980 2944"/>
                <a:gd name="T25" fmla="*/ T24 w 36"/>
                <a:gd name="T26" fmla="+- 0 2964 2935"/>
                <a:gd name="T27" fmla="*/ 2964 h 36"/>
                <a:gd name="T28" fmla="+- 0 2980 2944"/>
                <a:gd name="T29" fmla="*/ T28 w 36"/>
                <a:gd name="T30" fmla="+- 0 2953 2935"/>
                <a:gd name="T31" fmla="*/ 2953 h 36"/>
                <a:gd name="T32" fmla="+- 0 2980 2944"/>
                <a:gd name="T33" fmla="*/ T32 w 36"/>
                <a:gd name="T34" fmla="+- 0 2943 2935"/>
                <a:gd name="T35" fmla="*/ 2943 h 36"/>
                <a:gd name="T36" fmla="+- 0 2972 2944"/>
                <a:gd name="T37" fmla="*/ T36 w 36"/>
                <a:gd name="T38" fmla="+- 0 2935 2935"/>
                <a:gd name="T39" fmla="*/ 2935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36" h="36">
                  <a:moveTo>
                    <a:pt x="28" y="0"/>
                  </a:moveTo>
                  <a:lnTo>
                    <a:pt x="7" y="0"/>
                  </a:lnTo>
                  <a:lnTo>
                    <a:pt x="0" y="8"/>
                  </a:lnTo>
                  <a:lnTo>
                    <a:pt x="0" y="29"/>
                  </a:lnTo>
                  <a:lnTo>
                    <a:pt x="7" y="36"/>
                  </a:lnTo>
                  <a:lnTo>
                    <a:pt x="28" y="36"/>
                  </a:lnTo>
                  <a:lnTo>
                    <a:pt x="36" y="29"/>
                  </a:lnTo>
                  <a:lnTo>
                    <a:pt x="36" y="18"/>
                  </a:lnTo>
                  <a:lnTo>
                    <a:pt x="36" y="8"/>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5" name="Freeform 15"/>
            <p:cNvSpPr>
              <a:spLocks/>
            </p:cNvSpPr>
            <p:nvPr/>
          </p:nvSpPr>
          <p:spPr bwMode="auto">
            <a:xfrm>
              <a:off x="2943" y="2935"/>
              <a:ext cx="36" cy="36"/>
            </a:xfrm>
            <a:custGeom>
              <a:avLst/>
              <a:gdLst>
                <a:gd name="T0" fmla="+- 0 2980 2944"/>
                <a:gd name="T1" fmla="*/ T0 w 36"/>
                <a:gd name="T2" fmla="+- 0 2953 2935"/>
                <a:gd name="T3" fmla="*/ 2953 h 36"/>
                <a:gd name="T4" fmla="+- 0 2980 2944"/>
                <a:gd name="T5" fmla="*/ T4 w 36"/>
                <a:gd name="T6" fmla="+- 0 2943 2935"/>
                <a:gd name="T7" fmla="*/ 2943 h 36"/>
                <a:gd name="T8" fmla="+- 0 2972 2944"/>
                <a:gd name="T9" fmla="*/ T8 w 36"/>
                <a:gd name="T10" fmla="+- 0 2935 2935"/>
                <a:gd name="T11" fmla="*/ 2935 h 36"/>
                <a:gd name="T12" fmla="+- 0 2962 2944"/>
                <a:gd name="T13" fmla="*/ T12 w 36"/>
                <a:gd name="T14" fmla="+- 0 2935 2935"/>
                <a:gd name="T15" fmla="*/ 2935 h 36"/>
                <a:gd name="T16" fmla="+- 0 2951 2944"/>
                <a:gd name="T17" fmla="*/ T16 w 36"/>
                <a:gd name="T18" fmla="+- 0 2935 2935"/>
                <a:gd name="T19" fmla="*/ 2935 h 36"/>
                <a:gd name="T20" fmla="+- 0 2944 2944"/>
                <a:gd name="T21" fmla="*/ T20 w 36"/>
                <a:gd name="T22" fmla="+- 0 2943 2935"/>
                <a:gd name="T23" fmla="*/ 2943 h 36"/>
                <a:gd name="T24" fmla="+- 0 2944 2944"/>
                <a:gd name="T25" fmla="*/ T24 w 36"/>
                <a:gd name="T26" fmla="+- 0 2953 2935"/>
                <a:gd name="T27" fmla="*/ 2953 h 36"/>
                <a:gd name="T28" fmla="+- 0 2944 2944"/>
                <a:gd name="T29" fmla="*/ T28 w 36"/>
                <a:gd name="T30" fmla="+- 0 2964 2935"/>
                <a:gd name="T31" fmla="*/ 2964 h 36"/>
                <a:gd name="T32" fmla="+- 0 2951 2944"/>
                <a:gd name="T33" fmla="*/ T32 w 36"/>
                <a:gd name="T34" fmla="+- 0 2971 2935"/>
                <a:gd name="T35" fmla="*/ 2971 h 36"/>
                <a:gd name="T36" fmla="+- 0 2962 2944"/>
                <a:gd name="T37" fmla="*/ T36 w 36"/>
                <a:gd name="T38" fmla="+- 0 2971 2935"/>
                <a:gd name="T39" fmla="*/ 2971 h 36"/>
                <a:gd name="T40" fmla="+- 0 2972 2944"/>
                <a:gd name="T41" fmla="*/ T40 w 36"/>
                <a:gd name="T42" fmla="+- 0 2971 2935"/>
                <a:gd name="T43" fmla="*/ 2971 h 36"/>
                <a:gd name="T44" fmla="+- 0 2980 2944"/>
                <a:gd name="T45" fmla="*/ T44 w 36"/>
                <a:gd name="T46" fmla="+- 0 2964 2935"/>
                <a:gd name="T47" fmla="*/ 2964 h 36"/>
                <a:gd name="T48" fmla="+- 0 2980 2944"/>
                <a:gd name="T49" fmla="*/ T48 w 36"/>
                <a:gd name="T50" fmla="+- 0 2953 2935"/>
                <a:gd name="T51" fmla="*/ 2953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6" h="36">
                  <a:moveTo>
                    <a:pt x="36" y="18"/>
                  </a:moveTo>
                  <a:lnTo>
                    <a:pt x="36" y="8"/>
                  </a:lnTo>
                  <a:lnTo>
                    <a:pt x="28" y="0"/>
                  </a:lnTo>
                  <a:lnTo>
                    <a:pt x="18" y="0"/>
                  </a:lnTo>
                  <a:lnTo>
                    <a:pt x="7" y="0"/>
                  </a:lnTo>
                  <a:lnTo>
                    <a:pt x="0" y="8"/>
                  </a:lnTo>
                  <a:lnTo>
                    <a:pt x="0" y="18"/>
                  </a:lnTo>
                  <a:lnTo>
                    <a:pt x="0" y="29"/>
                  </a:lnTo>
                  <a:lnTo>
                    <a:pt x="7" y="36"/>
                  </a:lnTo>
                  <a:lnTo>
                    <a:pt x="18" y="36"/>
                  </a:lnTo>
                  <a:lnTo>
                    <a:pt x="28" y="36"/>
                  </a:lnTo>
                  <a:lnTo>
                    <a:pt x="36" y="29"/>
                  </a:lnTo>
                  <a:lnTo>
                    <a:pt x="36" y="18"/>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6" name="Line 16"/>
            <p:cNvSpPr>
              <a:spLocks noChangeShapeType="1"/>
            </p:cNvSpPr>
            <p:nvPr/>
          </p:nvSpPr>
          <p:spPr bwMode="auto">
            <a:xfrm>
              <a:off x="2544" y="3216"/>
              <a:ext cx="0" cy="238"/>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7" name="AutoShape 17"/>
            <p:cNvSpPr>
              <a:spLocks/>
            </p:cNvSpPr>
            <p:nvPr/>
          </p:nvSpPr>
          <p:spPr bwMode="auto">
            <a:xfrm>
              <a:off x="2511" y="3241"/>
              <a:ext cx="69" cy="180"/>
            </a:xfrm>
            <a:custGeom>
              <a:avLst/>
              <a:gdLst>
                <a:gd name="T0" fmla="+- 0 2512 2512"/>
                <a:gd name="T1" fmla="*/ T0 w 69"/>
                <a:gd name="T2" fmla="+- 0 3270 3241"/>
                <a:gd name="T3" fmla="*/ 3270 h 180"/>
                <a:gd name="T4" fmla="+- 0 2580 2512"/>
                <a:gd name="T5" fmla="*/ T4 w 69"/>
                <a:gd name="T6" fmla="+- 0 3270 3241"/>
                <a:gd name="T7" fmla="*/ 3270 h 180"/>
                <a:gd name="T8" fmla="+- 0 2512 2512"/>
                <a:gd name="T9" fmla="*/ T8 w 69"/>
                <a:gd name="T10" fmla="+- 0 3299 3241"/>
                <a:gd name="T11" fmla="*/ 3299 h 180"/>
                <a:gd name="T12" fmla="+- 0 2580 2512"/>
                <a:gd name="T13" fmla="*/ T12 w 69"/>
                <a:gd name="T14" fmla="+- 0 3299 3241"/>
                <a:gd name="T15" fmla="*/ 3299 h 180"/>
                <a:gd name="T16" fmla="+- 0 2512 2512"/>
                <a:gd name="T17" fmla="*/ T16 w 69"/>
                <a:gd name="T18" fmla="+- 0 3331 3241"/>
                <a:gd name="T19" fmla="*/ 3331 h 180"/>
                <a:gd name="T20" fmla="+- 0 2580 2512"/>
                <a:gd name="T21" fmla="*/ T20 w 69"/>
                <a:gd name="T22" fmla="+- 0 3331 3241"/>
                <a:gd name="T23" fmla="*/ 3331 h 180"/>
                <a:gd name="T24" fmla="+- 0 2512 2512"/>
                <a:gd name="T25" fmla="*/ T24 w 69"/>
                <a:gd name="T26" fmla="+- 0 3360 3241"/>
                <a:gd name="T27" fmla="*/ 3360 h 180"/>
                <a:gd name="T28" fmla="+- 0 2580 2512"/>
                <a:gd name="T29" fmla="*/ T28 w 69"/>
                <a:gd name="T30" fmla="+- 0 3360 3241"/>
                <a:gd name="T31" fmla="*/ 3360 h 180"/>
                <a:gd name="T32" fmla="+- 0 2512 2512"/>
                <a:gd name="T33" fmla="*/ T32 w 69"/>
                <a:gd name="T34" fmla="+- 0 3393 3241"/>
                <a:gd name="T35" fmla="*/ 3393 h 180"/>
                <a:gd name="T36" fmla="+- 0 2580 2512"/>
                <a:gd name="T37" fmla="*/ T36 w 69"/>
                <a:gd name="T38" fmla="+- 0 3393 3241"/>
                <a:gd name="T39" fmla="*/ 3393 h 180"/>
                <a:gd name="T40" fmla="+- 0 2512 2512"/>
                <a:gd name="T41" fmla="*/ T40 w 69"/>
                <a:gd name="T42" fmla="+- 0 3421 3241"/>
                <a:gd name="T43" fmla="*/ 3421 h 180"/>
                <a:gd name="T44" fmla="+- 0 2580 2512"/>
                <a:gd name="T45" fmla="*/ T44 w 69"/>
                <a:gd name="T46" fmla="+- 0 3421 3241"/>
                <a:gd name="T47" fmla="*/ 3421 h 180"/>
                <a:gd name="T48" fmla="+- 0 2512 2512"/>
                <a:gd name="T49" fmla="*/ T48 w 69"/>
                <a:gd name="T50" fmla="+- 0 3241 3241"/>
                <a:gd name="T51" fmla="*/ 3241 h 180"/>
                <a:gd name="T52" fmla="+- 0 2580 2512"/>
                <a:gd name="T53" fmla="*/ T52 w 69"/>
                <a:gd name="T54" fmla="+- 0 3241 3241"/>
                <a:gd name="T55" fmla="*/ 3241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8" y="29"/>
                  </a:lnTo>
                  <a:moveTo>
                    <a:pt x="0" y="58"/>
                  </a:moveTo>
                  <a:lnTo>
                    <a:pt x="68" y="58"/>
                  </a:lnTo>
                  <a:moveTo>
                    <a:pt x="0" y="90"/>
                  </a:moveTo>
                  <a:lnTo>
                    <a:pt x="68" y="90"/>
                  </a:lnTo>
                  <a:moveTo>
                    <a:pt x="0" y="119"/>
                  </a:moveTo>
                  <a:lnTo>
                    <a:pt x="68" y="119"/>
                  </a:lnTo>
                  <a:moveTo>
                    <a:pt x="0" y="152"/>
                  </a:moveTo>
                  <a:lnTo>
                    <a:pt x="68" y="152"/>
                  </a:lnTo>
                  <a:moveTo>
                    <a:pt x="0" y="180"/>
                  </a:moveTo>
                  <a:lnTo>
                    <a:pt x="68" y="180"/>
                  </a:lnTo>
                  <a:moveTo>
                    <a:pt x="0" y="0"/>
                  </a:moveTo>
                  <a:lnTo>
                    <a:pt x="68"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Freeform 18"/>
            <p:cNvSpPr>
              <a:spLocks/>
            </p:cNvSpPr>
            <p:nvPr/>
          </p:nvSpPr>
          <p:spPr bwMode="auto">
            <a:xfrm>
              <a:off x="2525" y="3453"/>
              <a:ext cx="40" cy="40"/>
            </a:xfrm>
            <a:custGeom>
              <a:avLst/>
              <a:gdLst>
                <a:gd name="T0" fmla="+- 0 2555 2526"/>
                <a:gd name="T1" fmla="*/ T0 w 40"/>
                <a:gd name="T2" fmla="+- 0 3454 3454"/>
                <a:gd name="T3" fmla="*/ 3454 h 40"/>
                <a:gd name="T4" fmla="+- 0 2533 2526"/>
                <a:gd name="T5" fmla="*/ T4 w 40"/>
                <a:gd name="T6" fmla="+- 0 3454 3454"/>
                <a:gd name="T7" fmla="*/ 3454 h 40"/>
                <a:gd name="T8" fmla="+- 0 2526 2526"/>
                <a:gd name="T9" fmla="*/ T8 w 40"/>
                <a:gd name="T10" fmla="+- 0 3465 3454"/>
                <a:gd name="T11" fmla="*/ 3465 h 40"/>
                <a:gd name="T12" fmla="+- 0 2526 2526"/>
                <a:gd name="T13" fmla="*/ T12 w 40"/>
                <a:gd name="T14" fmla="+- 0 3486 3454"/>
                <a:gd name="T15" fmla="*/ 3486 h 40"/>
                <a:gd name="T16" fmla="+- 0 2533 2526"/>
                <a:gd name="T17" fmla="*/ T16 w 40"/>
                <a:gd name="T18" fmla="+- 0 3493 3454"/>
                <a:gd name="T19" fmla="*/ 3493 h 40"/>
                <a:gd name="T20" fmla="+- 0 2555 2526"/>
                <a:gd name="T21" fmla="*/ T20 w 40"/>
                <a:gd name="T22" fmla="+- 0 3493 3454"/>
                <a:gd name="T23" fmla="*/ 3493 h 40"/>
                <a:gd name="T24" fmla="+- 0 2566 2526"/>
                <a:gd name="T25" fmla="*/ T24 w 40"/>
                <a:gd name="T26" fmla="+- 0 3486 3454"/>
                <a:gd name="T27" fmla="*/ 3486 h 40"/>
                <a:gd name="T28" fmla="+- 0 2566 2526"/>
                <a:gd name="T29" fmla="*/ T28 w 40"/>
                <a:gd name="T30" fmla="+- 0 3475 3454"/>
                <a:gd name="T31" fmla="*/ 3475 h 40"/>
                <a:gd name="T32" fmla="+- 0 2566 2526"/>
                <a:gd name="T33" fmla="*/ T32 w 40"/>
                <a:gd name="T34" fmla="+- 0 3465 3454"/>
                <a:gd name="T35" fmla="*/ 3465 h 40"/>
                <a:gd name="T36" fmla="+- 0 2555 2526"/>
                <a:gd name="T37" fmla="*/ T36 w 40"/>
                <a:gd name="T38" fmla="+- 0 3454 3454"/>
                <a:gd name="T39" fmla="*/ 3454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29" y="0"/>
                  </a:moveTo>
                  <a:lnTo>
                    <a:pt x="7" y="0"/>
                  </a:lnTo>
                  <a:lnTo>
                    <a:pt x="0" y="11"/>
                  </a:lnTo>
                  <a:lnTo>
                    <a:pt x="0" y="32"/>
                  </a:lnTo>
                  <a:lnTo>
                    <a:pt x="7" y="39"/>
                  </a:lnTo>
                  <a:lnTo>
                    <a:pt x="29" y="39"/>
                  </a:lnTo>
                  <a:lnTo>
                    <a:pt x="40" y="32"/>
                  </a:lnTo>
                  <a:lnTo>
                    <a:pt x="40" y="21"/>
                  </a:lnTo>
                  <a:lnTo>
                    <a:pt x="40"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9" name="Freeform 19"/>
            <p:cNvSpPr>
              <a:spLocks/>
            </p:cNvSpPr>
            <p:nvPr/>
          </p:nvSpPr>
          <p:spPr bwMode="auto">
            <a:xfrm>
              <a:off x="2525" y="3453"/>
              <a:ext cx="40" cy="40"/>
            </a:xfrm>
            <a:custGeom>
              <a:avLst/>
              <a:gdLst>
                <a:gd name="T0" fmla="+- 0 2566 2526"/>
                <a:gd name="T1" fmla="*/ T0 w 40"/>
                <a:gd name="T2" fmla="+- 0 3475 3454"/>
                <a:gd name="T3" fmla="*/ 3475 h 40"/>
                <a:gd name="T4" fmla="+- 0 2566 2526"/>
                <a:gd name="T5" fmla="*/ T4 w 40"/>
                <a:gd name="T6" fmla="+- 0 3465 3454"/>
                <a:gd name="T7" fmla="*/ 3465 h 40"/>
                <a:gd name="T8" fmla="+- 0 2555 2526"/>
                <a:gd name="T9" fmla="*/ T8 w 40"/>
                <a:gd name="T10" fmla="+- 0 3454 3454"/>
                <a:gd name="T11" fmla="*/ 3454 h 40"/>
                <a:gd name="T12" fmla="+- 0 2544 2526"/>
                <a:gd name="T13" fmla="*/ T12 w 40"/>
                <a:gd name="T14" fmla="+- 0 3454 3454"/>
                <a:gd name="T15" fmla="*/ 3454 h 40"/>
                <a:gd name="T16" fmla="+- 0 2533 2526"/>
                <a:gd name="T17" fmla="*/ T16 w 40"/>
                <a:gd name="T18" fmla="+- 0 3454 3454"/>
                <a:gd name="T19" fmla="*/ 3454 h 40"/>
                <a:gd name="T20" fmla="+- 0 2526 2526"/>
                <a:gd name="T21" fmla="*/ T20 w 40"/>
                <a:gd name="T22" fmla="+- 0 3465 3454"/>
                <a:gd name="T23" fmla="*/ 3465 h 40"/>
                <a:gd name="T24" fmla="+- 0 2526 2526"/>
                <a:gd name="T25" fmla="*/ T24 w 40"/>
                <a:gd name="T26" fmla="+- 0 3475 3454"/>
                <a:gd name="T27" fmla="*/ 3475 h 40"/>
                <a:gd name="T28" fmla="+- 0 2526 2526"/>
                <a:gd name="T29" fmla="*/ T28 w 40"/>
                <a:gd name="T30" fmla="+- 0 3486 3454"/>
                <a:gd name="T31" fmla="*/ 3486 h 40"/>
                <a:gd name="T32" fmla="+- 0 2533 2526"/>
                <a:gd name="T33" fmla="*/ T32 w 40"/>
                <a:gd name="T34" fmla="+- 0 3493 3454"/>
                <a:gd name="T35" fmla="*/ 3493 h 40"/>
                <a:gd name="T36" fmla="+- 0 2544 2526"/>
                <a:gd name="T37" fmla="*/ T36 w 40"/>
                <a:gd name="T38" fmla="+- 0 3493 3454"/>
                <a:gd name="T39" fmla="*/ 3493 h 40"/>
                <a:gd name="T40" fmla="+- 0 2555 2526"/>
                <a:gd name="T41" fmla="*/ T40 w 40"/>
                <a:gd name="T42" fmla="+- 0 3493 3454"/>
                <a:gd name="T43" fmla="*/ 3493 h 40"/>
                <a:gd name="T44" fmla="+- 0 2566 2526"/>
                <a:gd name="T45" fmla="*/ T44 w 40"/>
                <a:gd name="T46" fmla="+- 0 3486 3454"/>
                <a:gd name="T47" fmla="*/ 3486 h 40"/>
                <a:gd name="T48" fmla="+- 0 2566 2526"/>
                <a:gd name="T49" fmla="*/ T48 w 40"/>
                <a:gd name="T50" fmla="+- 0 3475 3454"/>
                <a:gd name="T51" fmla="*/ 3475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40" y="21"/>
                  </a:moveTo>
                  <a:lnTo>
                    <a:pt x="40" y="11"/>
                  </a:lnTo>
                  <a:lnTo>
                    <a:pt x="29" y="0"/>
                  </a:lnTo>
                  <a:lnTo>
                    <a:pt x="18" y="0"/>
                  </a:lnTo>
                  <a:lnTo>
                    <a:pt x="7" y="0"/>
                  </a:lnTo>
                  <a:lnTo>
                    <a:pt x="0" y="11"/>
                  </a:lnTo>
                  <a:lnTo>
                    <a:pt x="0" y="21"/>
                  </a:lnTo>
                  <a:lnTo>
                    <a:pt x="0" y="32"/>
                  </a:lnTo>
                  <a:lnTo>
                    <a:pt x="7" y="39"/>
                  </a:lnTo>
                  <a:lnTo>
                    <a:pt x="18" y="39"/>
                  </a:lnTo>
                  <a:lnTo>
                    <a:pt x="29" y="39"/>
                  </a:lnTo>
                  <a:lnTo>
                    <a:pt x="40" y="32"/>
                  </a:lnTo>
                  <a:lnTo>
                    <a:pt x="40" y="21"/>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Line 20"/>
            <p:cNvSpPr>
              <a:spLocks noChangeShapeType="1"/>
            </p:cNvSpPr>
            <p:nvPr/>
          </p:nvSpPr>
          <p:spPr bwMode="auto">
            <a:xfrm>
              <a:off x="3037" y="3670"/>
              <a:ext cx="0" cy="237"/>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AutoShape 21"/>
            <p:cNvSpPr>
              <a:spLocks/>
            </p:cNvSpPr>
            <p:nvPr/>
          </p:nvSpPr>
          <p:spPr bwMode="auto">
            <a:xfrm>
              <a:off x="3004" y="3695"/>
              <a:ext cx="69" cy="180"/>
            </a:xfrm>
            <a:custGeom>
              <a:avLst/>
              <a:gdLst>
                <a:gd name="T0" fmla="+- 0 3005 3005"/>
                <a:gd name="T1" fmla="*/ T0 w 69"/>
                <a:gd name="T2" fmla="+- 0 3724 3695"/>
                <a:gd name="T3" fmla="*/ 3724 h 180"/>
                <a:gd name="T4" fmla="+- 0 3073 3005"/>
                <a:gd name="T5" fmla="*/ T4 w 69"/>
                <a:gd name="T6" fmla="+- 0 3724 3695"/>
                <a:gd name="T7" fmla="*/ 3724 h 180"/>
                <a:gd name="T8" fmla="+- 0 3005 3005"/>
                <a:gd name="T9" fmla="*/ T8 w 69"/>
                <a:gd name="T10" fmla="+- 0 3756 3695"/>
                <a:gd name="T11" fmla="*/ 3756 h 180"/>
                <a:gd name="T12" fmla="+- 0 3073 3005"/>
                <a:gd name="T13" fmla="*/ T12 w 69"/>
                <a:gd name="T14" fmla="+- 0 3756 3695"/>
                <a:gd name="T15" fmla="*/ 3756 h 180"/>
                <a:gd name="T16" fmla="+- 0 3005 3005"/>
                <a:gd name="T17" fmla="*/ T16 w 69"/>
                <a:gd name="T18" fmla="+- 0 3785 3695"/>
                <a:gd name="T19" fmla="*/ 3785 h 180"/>
                <a:gd name="T20" fmla="+- 0 3073 3005"/>
                <a:gd name="T21" fmla="*/ T20 w 69"/>
                <a:gd name="T22" fmla="+- 0 3785 3695"/>
                <a:gd name="T23" fmla="*/ 3785 h 180"/>
                <a:gd name="T24" fmla="+- 0 3005 3005"/>
                <a:gd name="T25" fmla="*/ T24 w 69"/>
                <a:gd name="T26" fmla="+- 0 3817 3695"/>
                <a:gd name="T27" fmla="*/ 3817 h 180"/>
                <a:gd name="T28" fmla="+- 0 3073 3005"/>
                <a:gd name="T29" fmla="*/ T28 w 69"/>
                <a:gd name="T30" fmla="+- 0 3817 3695"/>
                <a:gd name="T31" fmla="*/ 3817 h 180"/>
                <a:gd name="T32" fmla="+- 0 3005 3005"/>
                <a:gd name="T33" fmla="*/ T32 w 69"/>
                <a:gd name="T34" fmla="+- 0 3846 3695"/>
                <a:gd name="T35" fmla="*/ 3846 h 180"/>
                <a:gd name="T36" fmla="+- 0 3073 3005"/>
                <a:gd name="T37" fmla="*/ T36 w 69"/>
                <a:gd name="T38" fmla="+- 0 3846 3695"/>
                <a:gd name="T39" fmla="*/ 3846 h 180"/>
                <a:gd name="T40" fmla="+- 0 3005 3005"/>
                <a:gd name="T41" fmla="*/ T40 w 69"/>
                <a:gd name="T42" fmla="+- 0 3875 3695"/>
                <a:gd name="T43" fmla="*/ 3875 h 180"/>
                <a:gd name="T44" fmla="+- 0 3073 3005"/>
                <a:gd name="T45" fmla="*/ T44 w 69"/>
                <a:gd name="T46" fmla="+- 0 3875 3695"/>
                <a:gd name="T47" fmla="*/ 3875 h 180"/>
                <a:gd name="T48" fmla="+- 0 3005 3005"/>
                <a:gd name="T49" fmla="*/ T48 w 69"/>
                <a:gd name="T50" fmla="+- 0 3695 3695"/>
                <a:gd name="T51" fmla="*/ 3695 h 180"/>
                <a:gd name="T52" fmla="+- 0 3073 3005"/>
                <a:gd name="T53" fmla="*/ T52 w 69"/>
                <a:gd name="T54" fmla="+- 0 3695 3695"/>
                <a:gd name="T55" fmla="*/ 3695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8" y="29"/>
                  </a:lnTo>
                  <a:moveTo>
                    <a:pt x="0" y="61"/>
                  </a:moveTo>
                  <a:lnTo>
                    <a:pt x="68" y="61"/>
                  </a:lnTo>
                  <a:moveTo>
                    <a:pt x="0" y="90"/>
                  </a:moveTo>
                  <a:lnTo>
                    <a:pt x="68" y="90"/>
                  </a:lnTo>
                  <a:moveTo>
                    <a:pt x="0" y="122"/>
                  </a:moveTo>
                  <a:lnTo>
                    <a:pt x="68" y="122"/>
                  </a:lnTo>
                  <a:moveTo>
                    <a:pt x="0" y="151"/>
                  </a:moveTo>
                  <a:lnTo>
                    <a:pt x="68" y="151"/>
                  </a:lnTo>
                  <a:moveTo>
                    <a:pt x="0" y="180"/>
                  </a:moveTo>
                  <a:lnTo>
                    <a:pt x="68" y="180"/>
                  </a:lnTo>
                  <a:moveTo>
                    <a:pt x="0" y="0"/>
                  </a:moveTo>
                  <a:lnTo>
                    <a:pt x="68"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Freeform 22"/>
            <p:cNvSpPr>
              <a:spLocks/>
            </p:cNvSpPr>
            <p:nvPr/>
          </p:nvSpPr>
          <p:spPr bwMode="auto">
            <a:xfrm>
              <a:off x="3019" y="3907"/>
              <a:ext cx="40" cy="40"/>
            </a:xfrm>
            <a:custGeom>
              <a:avLst/>
              <a:gdLst>
                <a:gd name="T0" fmla="+- 0 3048 3019"/>
                <a:gd name="T1" fmla="*/ T0 w 40"/>
                <a:gd name="T2" fmla="+- 0 3907 3907"/>
                <a:gd name="T3" fmla="*/ 3907 h 40"/>
                <a:gd name="T4" fmla="+- 0 3026 3019"/>
                <a:gd name="T5" fmla="*/ T4 w 40"/>
                <a:gd name="T6" fmla="+- 0 3907 3907"/>
                <a:gd name="T7" fmla="*/ 3907 h 40"/>
                <a:gd name="T8" fmla="+- 0 3019 3019"/>
                <a:gd name="T9" fmla="*/ T8 w 40"/>
                <a:gd name="T10" fmla="+- 0 3918 3907"/>
                <a:gd name="T11" fmla="*/ 3918 h 40"/>
                <a:gd name="T12" fmla="+- 0 3019 3019"/>
                <a:gd name="T13" fmla="*/ T12 w 40"/>
                <a:gd name="T14" fmla="+- 0 3940 3907"/>
                <a:gd name="T15" fmla="*/ 3940 h 40"/>
                <a:gd name="T16" fmla="+- 0 3026 3019"/>
                <a:gd name="T17" fmla="*/ T16 w 40"/>
                <a:gd name="T18" fmla="+- 0 3947 3907"/>
                <a:gd name="T19" fmla="*/ 3947 h 40"/>
                <a:gd name="T20" fmla="+- 0 3048 3019"/>
                <a:gd name="T21" fmla="*/ T20 w 40"/>
                <a:gd name="T22" fmla="+- 0 3947 3907"/>
                <a:gd name="T23" fmla="*/ 3947 h 40"/>
                <a:gd name="T24" fmla="+- 0 3059 3019"/>
                <a:gd name="T25" fmla="*/ T24 w 40"/>
                <a:gd name="T26" fmla="+- 0 3940 3907"/>
                <a:gd name="T27" fmla="*/ 3940 h 40"/>
                <a:gd name="T28" fmla="+- 0 3059 3019"/>
                <a:gd name="T29" fmla="*/ T28 w 40"/>
                <a:gd name="T30" fmla="+- 0 3929 3907"/>
                <a:gd name="T31" fmla="*/ 3929 h 40"/>
                <a:gd name="T32" fmla="+- 0 3059 3019"/>
                <a:gd name="T33" fmla="*/ T32 w 40"/>
                <a:gd name="T34" fmla="+- 0 3918 3907"/>
                <a:gd name="T35" fmla="*/ 3918 h 40"/>
                <a:gd name="T36" fmla="+- 0 3048 3019"/>
                <a:gd name="T37" fmla="*/ T36 w 40"/>
                <a:gd name="T38" fmla="+- 0 3907 3907"/>
                <a:gd name="T39" fmla="*/ 3907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29" y="0"/>
                  </a:moveTo>
                  <a:lnTo>
                    <a:pt x="7" y="0"/>
                  </a:lnTo>
                  <a:lnTo>
                    <a:pt x="0" y="11"/>
                  </a:lnTo>
                  <a:lnTo>
                    <a:pt x="0" y="33"/>
                  </a:lnTo>
                  <a:lnTo>
                    <a:pt x="7" y="40"/>
                  </a:lnTo>
                  <a:lnTo>
                    <a:pt x="29" y="40"/>
                  </a:lnTo>
                  <a:lnTo>
                    <a:pt x="40" y="33"/>
                  </a:lnTo>
                  <a:lnTo>
                    <a:pt x="40" y="22"/>
                  </a:lnTo>
                  <a:lnTo>
                    <a:pt x="40"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3" name="Freeform 23"/>
            <p:cNvSpPr>
              <a:spLocks/>
            </p:cNvSpPr>
            <p:nvPr/>
          </p:nvSpPr>
          <p:spPr bwMode="auto">
            <a:xfrm>
              <a:off x="3019" y="3907"/>
              <a:ext cx="40" cy="40"/>
            </a:xfrm>
            <a:custGeom>
              <a:avLst/>
              <a:gdLst>
                <a:gd name="T0" fmla="+- 0 3059 3019"/>
                <a:gd name="T1" fmla="*/ T0 w 40"/>
                <a:gd name="T2" fmla="+- 0 3929 3907"/>
                <a:gd name="T3" fmla="*/ 3929 h 40"/>
                <a:gd name="T4" fmla="+- 0 3059 3019"/>
                <a:gd name="T5" fmla="*/ T4 w 40"/>
                <a:gd name="T6" fmla="+- 0 3918 3907"/>
                <a:gd name="T7" fmla="*/ 3918 h 40"/>
                <a:gd name="T8" fmla="+- 0 3048 3019"/>
                <a:gd name="T9" fmla="*/ T8 w 40"/>
                <a:gd name="T10" fmla="+- 0 3907 3907"/>
                <a:gd name="T11" fmla="*/ 3907 h 40"/>
                <a:gd name="T12" fmla="+- 0 3037 3019"/>
                <a:gd name="T13" fmla="*/ T12 w 40"/>
                <a:gd name="T14" fmla="+- 0 3907 3907"/>
                <a:gd name="T15" fmla="*/ 3907 h 40"/>
                <a:gd name="T16" fmla="+- 0 3026 3019"/>
                <a:gd name="T17" fmla="*/ T16 w 40"/>
                <a:gd name="T18" fmla="+- 0 3907 3907"/>
                <a:gd name="T19" fmla="*/ 3907 h 40"/>
                <a:gd name="T20" fmla="+- 0 3019 3019"/>
                <a:gd name="T21" fmla="*/ T20 w 40"/>
                <a:gd name="T22" fmla="+- 0 3918 3907"/>
                <a:gd name="T23" fmla="*/ 3918 h 40"/>
                <a:gd name="T24" fmla="+- 0 3019 3019"/>
                <a:gd name="T25" fmla="*/ T24 w 40"/>
                <a:gd name="T26" fmla="+- 0 3929 3907"/>
                <a:gd name="T27" fmla="*/ 3929 h 40"/>
                <a:gd name="T28" fmla="+- 0 3019 3019"/>
                <a:gd name="T29" fmla="*/ T28 w 40"/>
                <a:gd name="T30" fmla="+- 0 3940 3907"/>
                <a:gd name="T31" fmla="*/ 3940 h 40"/>
                <a:gd name="T32" fmla="+- 0 3026 3019"/>
                <a:gd name="T33" fmla="*/ T32 w 40"/>
                <a:gd name="T34" fmla="+- 0 3947 3907"/>
                <a:gd name="T35" fmla="*/ 3947 h 40"/>
                <a:gd name="T36" fmla="+- 0 3037 3019"/>
                <a:gd name="T37" fmla="*/ T36 w 40"/>
                <a:gd name="T38" fmla="+- 0 3947 3907"/>
                <a:gd name="T39" fmla="*/ 3947 h 40"/>
                <a:gd name="T40" fmla="+- 0 3048 3019"/>
                <a:gd name="T41" fmla="*/ T40 w 40"/>
                <a:gd name="T42" fmla="+- 0 3947 3907"/>
                <a:gd name="T43" fmla="*/ 3947 h 40"/>
                <a:gd name="T44" fmla="+- 0 3059 3019"/>
                <a:gd name="T45" fmla="*/ T44 w 40"/>
                <a:gd name="T46" fmla="+- 0 3940 3907"/>
                <a:gd name="T47" fmla="*/ 3940 h 40"/>
                <a:gd name="T48" fmla="+- 0 3059 3019"/>
                <a:gd name="T49" fmla="*/ T48 w 40"/>
                <a:gd name="T50" fmla="+- 0 3929 3907"/>
                <a:gd name="T51" fmla="*/ 3929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40" y="22"/>
                  </a:moveTo>
                  <a:lnTo>
                    <a:pt x="40" y="11"/>
                  </a:lnTo>
                  <a:lnTo>
                    <a:pt x="29" y="0"/>
                  </a:lnTo>
                  <a:lnTo>
                    <a:pt x="18" y="0"/>
                  </a:lnTo>
                  <a:lnTo>
                    <a:pt x="7" y="0"/>
                  </a:lnTo>
                  <a:lnTo>
                    <a:pt x="0" y="11"/>
                  </a:lnTo>
                  <a:lnTo>
                    <a:pt x="0" y="22"/>
                  </a:lnTo>
                  <a:lnTo>
                    <a:pt x="0" y="33"/>
                  </a:lnTo>
                  <a:lnTo>
                    <a:pt x="7" y="40"/>
                  </a:lnTo>
                  <a:lnTo>
                    <a:pt x="18" y="40"/>
                  </a:lnTo>
                  <a:lnTo>
                    <a:pt x="29" y="40"/>
                  </a:lnTo>
                  <a:lnTo>
                    <a:pt x="40" y="33"/>
                  </a:lnTo>
                  <a:lnTo>
                    <a:pt x="40" y="22"/>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4" name="AutoShape 24"/>
            <p:cNvSpPr>
              <a:spLocks/>
            </p:cNvSpPr>
            <p:nvPr/>
          </p:nvSpPr>
          <p:spPr bwMode="auto">
            <a:xfrm>
              <a:off x="2601" y="2172"/>
              <a:ext cx="285" cy="2873"/>
            </a:xfrm>
            <a:custGeom>
              <a:avLst/>
              <a:gdLst>
                <a:gd name="T0" fmla="+- 0 2742 2602"/>
                <a:gd name="T1" fmla="*/ T0 w 285"/>
                <a:gd name="T2" fmla="+- 0 2172 2172"/>
                <a:gd name="T3" fmla="*/ 2172 h 2873"/>
                <a:gd name="T4" fmla="+- 0 2742 2602"/>
                <a:gd name="T5" fmla="*/ T4 w 285"/>
                <a:gd name="T6" fmla="+- 0 4933 2172"/>
                <a:gd name="T7" fmla="*/ 4933 h 2873"/>
                <a:gd name="T8" fmla="+- 0 2656 2602"/>
                <a:gd name="T9" fmla="*/ T8 w 285"/>
                <a:gd name="T10" fmla="+- 0 4854 2172"/>
                <a:gd name="T11" fmla="*/ 4854 h 2873"/>
                <a:gd name="T12" fmla="+- 0 2850 2602"/>
                <a:gd name="T13" fmla="*/ T12 w 285"/>
                <a:gd name="T14" fmla="+- 0 5045 2172"/>
                <a:gd name="T15" fmla="*/ 5045 h 2873"/>
                <a:gd name="T16" fmla="+- 0 2602 2602"/>
                <a:gd name="T17" fmla="*/ T16 w 285"/>
                <a:gd name="T18" fmla="+- 0 5005 2172"/>
                <a:gd name="T19" fmla="*/ 5005 h 2873"/>
                <a:gd name="T20" fmla="+- 0 2886 2602"/>
                <a:gd name="T21" fmla="*/ T20 w 285"/>
                <a:gd name="T22" fmla="+- 0 4887 2172"/>
                <a:gd name="T23" fmla="*/ 4887 h 2873"/>
              </a:gdLst>
              <a:ahLst/>
              <a:cxnLst>
                <a:cxn ang="0">
                  <a:pos x="T1" y="T3"/>
                </a:cxn>
                <a:cxn ang="0">
                  <a:pos x="T5" y="T7"/>
                </a:cxn>
                <a:cxn ang="0">
                  <a:pos x="T9" y="T11"/>
                </a:cxn>
                <a:cxn ang="0">
                  <a:pos x="T13" y="T15"/>
                </a:cxn>
                <a:cxn ang="0">
                  <a:pos x="T17" y="T19"/>
                </a:cxn>
                <a:cxn ang="0">
                  <a:pos x="T21" y="T23"/>
                </a:cxn>
              </a:cxnLst>
              <a:rect l="0" t="0" r="r" b="b"/>
              <a:pathLst>
                <a:path w="285" h="2873">
                  <a:moveTo>
                    <a:pt x="140" y="0"/>
                  </a:moveTo>
                  <a:lnTo>
                    <a:pt x="140" y="2761"/>
                  </a:lnTo>
                  <a:moveTo>
                    <a:pt x="54" y="2682"/>
                  </a:moveTo>
                  <a:lnTo>
                    <a:pt x="248" y="2873"/>
                  </a:lnTo>
                  <a:moveTo>
                    <a:pt x="0" y="2833"/>
                  </a:moveTo>
                  <a:lnTo>
                    <a:pt x="284" y="2715"/>
                  </a:lnTo>
                </a:path>
              </a:pathLst>
            </a:custGeom>
            <a:noFill/>
            <a:ln w="23203">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5" name="AutoShape 25"/>
            <p:cNvSpPr>
              <a:spLocks/>
            </p:cNvSpPr>
            <p:nvPr/>
          </p:nvSpPr>
          <p:spPr bwMode="auto">
            <a:xfrm>
              <a:off x="4538" y="1923"/>
              <a:ext cx="3147" cy="1980"/>
            </a:xfrm>
            <a:custGeom>
              <a:avLst/>
              <a:gdLst>
                <a:gd name="T0" fmla="+- 0 5116 4538"/>
                <a:gd name="T1" fmla="*/ T0 w 3147"/>
                <a:gd name="T2" fmla="+- 0 3806 1924"/>
                <a:gd name="T3" fmla="*/ 3806 h 1980"/>
                <a:gd name="T4" fmla="+- 0 5310 4538"/>
                <a:gd name="T5" fmla="*/ T4 w 3147"/>
                <a:gd name="T6" fmla="+- 0 3864 1924"/>
                <a:gd name="T7" fmla="*/ 3864 h 1980"/>
                <a:gd name="T8" fmla="+- 0 5566 4538"/>
                <a:gd name="T9" fmla="*/ T8 w 3147"/>
                <a:gd name="T10" fmla="+- 0 3897 1924"/>
                <a:gd name="T11" fmla="*/ 3897 h 1980"/>
                <a:gd name="T12" fmla="+- 0 5855 4538"/>
                <a:gd name="T13" fmla="*/ T12 w 3147"/>
                <a:gd name="T14" fmla="+- 0 3902 1924"/>
                <a:gd name="T15" fmla="*/ 3902 h 1980"/>
                <a:gd name="T16" fmla="+- 0 7018 4538"/>
                <a:gd name="T17" fmla="*/ T16 w 3147"/>
                <a:gd name="T18" fmla="+- 0 3611 1924"/>
                <a:gd name="T19" fmla="*/ 3611 h 1980"/>
                <a:gd name="T20" fmla="+- 0 7207 4538"/>
                <a:gd name="T21" fmla="*/ T20 w 3147"/>
                <a:gd name="T22" fmla="+- 0 3694 1924"/>
                <a:gd name="T23" fmla="*/ 3694 h 1980"/>
                <a:gd name="T24" fmla="+- 0 7482 4538"/>
                <a:gd name="T25" fmla="*/ T24 w 3147"/>
                <a:gd name="T26" fmla="+- 0 3753 1924"/>
                <a:gd name="T27" fmla="*/ 3753 h 1980"/>
                <a:gd name="T28" fmla="+- 0 7516 4538"/>
                <a:gd name="T29" fmla="*/ T28 w 3147"/>
                <a:gd name="T30" fmla="+- 0 3641 1924"/>
                <a:gd name="T31" fmla="*/ 3641 h 1980"/>
                <a:gd name="T32" fmla="+- 0 7378 4538"/>
                <a:gd name="T33" fmla="*/ T32 w 3147"/>
                <a:gd name="T34" fmla="+- 0 3579 1924"/>
                <a:gd name="T35" fmla="*/ 3579 h 1980"/>
                <a:gd name="T36" fmla="+- 0 7245 4538"/>
                <a:gd name="T37" fmla="*/ T36 w 3147"/>
                <a:gd name="T38" fmla="+- 0 3450 1924"/>
                <a:gd name="T39" fmla="*/ 3450 h 1980"/>
                <a:gd name="T40" fmla="+- 0 7123 4538"/>
                <a:gd name="T41" fmla="*/ T40 w 3147"/>
                <a:gd name="T42" fmla="+- 0 3265 1924"/>
                <a:gd name="T43" fmla="*/ 3265 h 1980"/>
                <a:gd name="T44" fmla="+- 0 7020 4538"/>
                <a:gd name="T45" fmla="*/ T44 w 3147"/>
                <a:gd name="T46" fmla="+- 0 3038 1924"/>
                <a:gd name="T47" fmla="*/ 3038 h 1980"/>
                <a:gd name="T48" fmla="+- 0 6942 4538"/>
                <a:gd name="T49" fmla="*/ T48 w 3147"/>
                <a:gd name="T50" fmla="+- 0 2778 1924"/>
                <a:gd name="T51" fmla="*/ 2778 h 1980"/>
                <a:gd name="T52" fmla="+- 0 6986 4538"/>
                <a:gd name="T53" fmla="*/ T52 w 3147"/>
                <a:gd name="T54" fmla="+- 0 3573 1924"/>
                <a:gd name="T55" fmla="*/ 3573 h 1980"/>
                <a:gd name="T56" fmla="+- 0 6862 4538"/>
                <a:gd name="T57" fmla="*/ T56 w 3147"/>
                <a:gd name="T58" fmla="+- 0 3659 1924"/>
                <a:gd name="T59" fmla="*/ 3659 h 1980"/>
                <a:gd name="T60" fmla="+- 0 6662 4538"/>
                <a:gd name="T61" fmla="*/ T60 w 3147"/>
                <a:gd name="T62" fmla="+- 0 3742 1924"/>
                <a:gd name="T63" fmla="*/ 3742 h 1980"/>
                <a:gd name="T64" fmla="+- 0 6408 4538"/>
                <a:gd name="T65" fmla="*/ T64 w 3147"/>
                <a:gd name="T66" fmla="+- 0 3815 1924"/>
                <a:gd name="T67" fmla="*/ 3815 h 1980"/>
                <a:gd name="T68" fmla="+- 0 6122 4538"/>
                <a:gd name="T69" fmla="*/ T68 w 3147"/>
                <a:gd name="T70" fmla="+- 0 3873 1924"/>
                <a:gd name="T71" fmla="*/ 3873 h 1980"/>
                <a:gd name="T72" fmla="+- 0 4538 4538"/>
                <a:gd name="T73" fmla="*/ T72 w 3147"/>
                <a:gd name="T74" fmla="+- 0 3299 1924"/>
                <a:gd name="T75" fmla="*/ 3299 h 1980"/>
                <a:gd name="T76" fmla="+- 0 4677 4538"/>
                <a:gd name="T77" fmla="*/ T76 w 3147"/>
                <a:gd name="T78" fmla="+- 0 3371 1924"/>
                <a:gd name="T79" fmla="*/ 3371 h 1980"/>
                <a:gd name="T80" fmla="+- 0 4895 4538"/>
                <a:gd name="T81" fmla="*/ T80 w 3147"/>
                <a:gd name="T82" fmla="+- 0 3422 1924"/>
                <a:gd name="T83" fmla="*/ 3422 h 1980"/>
                <a:gd name="T84" fmla="+- 0 5164 4538"/>
                <a:gd name="T85" fmla="*/ T84 w 3147"/>
                <a:gd name="T86" fmla="+- 0 3446 1924"/>
                <a:gd name="T87" fmla="*/ 3446 h 1980"/>
                <a:gd name="T88" fmla="+- 0 5456 4538"/>
                <a:gd name="T89" fmla="*/ T88 w 3147"/>
                <a:gd name="T90" fmla="+- 0 3439 1924"/>
                <a:gd name="T91" fmla="*/ 3439 h 1980"/>
                <a:gd name="T92" fmla="+- 0 6416 4538"/>
                <a:gd name="T93" fmla="*/ T92 w 3147"/>
                <a:gd name="T94" fmla="+- 0 3175 1924"/>
                <a:gd name="T95" fmla="*/ 3175 h 1980"/>
                <a:gd name="T96" fmla="+- 0 6239 4538"/>
                <a:gd name="T97" fmla="*/ T96 w 3147"/>
                <a:gd name="T98" fmla="+- 0 3259 1924"/>
                <a:gd name="T99" fmla="*/ 3259 h 1980"/>
                <a:gd name="T100" fmla="+- 0 6000 4538"/>
                <a:gd name="T101" fmla="*/ T100 w 3147"/>
                <a:gd name="T102" fmla="+- 0 3335 1924"/>
                <a:gd name="T103" fmla="*/ 3335 h 1980"/>
                <a:gd name="T104" fmla="+- 0 5723 4538"/>
                <a:gd name="T105" fmla="*/ T104 w 3147"/>
                <a:gd name="T106" fmla="+- 0 3399 1924"/>
                <a:gd name="T107" fmla="*/ 3399 h 1980"/>
                <a:gd name="T108" fmla="+- 0 5428 4538"/>
                <a:gd name="T109" fmla="*/ T108 w 3147"/>
                <a:gd name="T110" fmla="+- 0 3443 1924"/>
                <a:gd name="T111" fmla="*/ 3443 h 1980"/>
                <a:gd name="T112" fmla="+- 0 5037 4538"/>
                <a:gd name="T113" fmla="*/ T112 w 3147"/>
                <a:gd name="T114" fmla="+- 0 2823 1924"/>
                <a:gd name="T115" fmla="*/ 2823 h 1980"/>
                <a:gd name="T116" fmla="+- 0 5231 4538"/>
                <a:gd name="T117" fmla="*/ T116 w 3147"/>
                <a:gd name="T118" fmla="+- 0 2881 1924"/>
                <a:gd name="T119" fmla="*/ 2881 h 1980"/>
                <a:gd name="T120" fmla="+- 0 5487 4538"/>
                <a:gd name="T121" fmla="*/ T120 w 3147"/>
                <a:gd name="T122" fmla="+- 0 2914 1924"/>
                <a:gd name="T123" fmla="*/ 2914 h 1980"/>
                <a:gd name="T124" fmla="+- 0 5776 4538"/>
                <a:gd name="T125" fmla="*/ T124 w 3147"/>
                <a:gd name="T126" fmla="+- 0 2919 1924"/>
                <a:gd name="T127" fmla="*/ 2919 h 1980"/>
                <a:gd name="T128" fmla="+- 0 6876 4538"/>
                <a:gd name="T129" fmla="*/ T128 w 3147"/>
                <a:gd name="T130" fmla="+- 0 2621 1924"/>
                <a:gd name="T131" fmla="*/ 2621 h 1980"/>
                <a:gd name="T132" fmla="+- 0 6724 4538"/>
                <a:gd name="T133" fmla="*/ T132 w 3147"/>
                <a:gd name="T134" fmla="+- 0 2706 1924"/>
                <a:gd name="T135" fmla="*/ 2706 h 1980"/>
                <a:gd name="T136" fmla="+- 0 6503 4538"/>
                <a:gd name="T137" fmla="*/ T136 w 3147"/>
                <a:gd name="T138" fmla="+- 0 2785 1924"/>
                <a:gd name="T139" fmla="*/ 2785 h 1980"/>
                <a:gd name="T140" fmla="+- 0 6236 4538"/>
                <a:gd name="T141" fmla="*/ T140 w 3147"/>
                <a:gd name="T142" fmla="+- 0 2854 1924"/>
                <a:gd name="T143" fmla="*/ 2854 h 1980"/>
                <a:gd name="T144" fmla="+- 0 5944 4538"/>
                <a:gd name="T145" fmla="*/ T144 w 3147"/>
                <a:gd name="T146" fmla="+- 0 2905 1924"/>
                <a:gd name="T147" fmla="*/ 2905 h 1980"/>
                <a:gd name="T148" fmla="+- 0 4909 4538"/>
                <a:gd name="T149" fmla="*/ T148 w 3147"/>
                <a:gd name="T150" fmla="+- 0 2130 1924"/>
                <a:gd name="T151" fmla="*/ 2130 h 1980"/>
                <a:gd name="T152" fmla="+- 0 5077 4538"/>
                <a:gd name="T153" fmla="*/ T152 w 3147"/>
                <a:gd name="T154" fmla="+- 0 2195 1924"/>
                <a:gd name="T155" fmla="*/ 2195 h 1980"/>
                <a:gd name="T156" fmla="+- 0 5315 4538"/>
                <a:gd name="T157" fmla="*/ T156 w 3147"/>
                <a:gd name="T158" fmla="+- 0 2238 1924"/>
                <a:gd name="T159" fmla="*/ 2238 h 1980"/>
                <a:gd name="T160" fmla="+- 0 5595 4538"/>
                <a:gd name="T161" fmla="*/ T160 w 3147"/>
                <a:gd name="T162" fmla="+- 0 2253 1924"/>
                <a:gd name="T163" fmla="*/ 2253 h 1980"/>
                <a:gd name="T164" fmla="+- 0 6824 4538"/>
                <a:gd name="T165" fmla="*/ T164 w 3147"/>
                <a:gd name="T166" fmla="+- 0 1924 1924"/>
                <a:gd name="T167" fmla="*/ 1924 h 1980"/>
                <a:gd name="T168" fmla="+- 0 6700 4538"/>
                <a:gd name="T169" fmla="*/ T168 w 3147"/>
                <a:gd name="T170" fmla="+- 0 2008 1924"/>
                <a:gd name="T171" fmla="*/ 2008 h 1980"/>
                <a:gd name="T172" fmla="+- 0 6500 4538"/>
                <a:gd name="T173" fmla="*/ T172 w 3147"/>
                <a:gd name="T174" fmla="+- 0 2090 1924"/>
                <a:gd name="T175" fmla="*/ 2090 h 1980"/>
                <a:gd name="T176" fmla="+- 0 6246 4538"/>
                <a:gd name="T177" fmla="*/ T176 w 3147"/>
                <a:gd name="T178" fmla="+- 0 2163 1924"/>
                <a:gd name="T179" fmla="*/ 2163 h 1980"/>
                <a:gd name="T180" fmla="+- 0 5960 4538"/>
                <a:gd name="T181" fmla="*/ T180 w 3147"/>
                <a:gd name="T182" fmla="+- 0 2221 1924"/>
                <a:gd name="T183" fmla="*/ 2221 h 19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3147" h="1980">
                  <a:moveTo>
                    <a:pt x="497" y="1832"/>
                  </a:moveTo>
                  <a:lnTo>
                    <a:pt x="532" y="1858"/>
                  </a:lnTo>
                  <a:lnTo>
                    <a:pt x="578" y="1882"/>
                  </a:lnTo>
                  <a:lnTo>
                    <a:pt x="634" y="1904"/>
                  </a:lnTo>
                  <a:lnTo>
                    <a:pt x="699" y="1923"/>
                  </a:lnTo>
                  <a:lnTo>
                    <a:pt x="772" y="1940"/>
                  </a:lnTo>
                  <a:lnTo>
                    <a:pt x="852" y="1954"/>
                  </a:lnTo>
                  <a:lnTo>
                    <a:pt x="938" y="1965"/>
                  </a:lnTo>
                  <a:lnTo>
                    <a:pt x="1028" y="1973"/>
                  </a:lnTo>
                  <a:lnTo>
                    <a:pt x="1122" y="1978"/>
                  </a:lnTo>
                  <a:lnTo>
                    <a:pt x="1219" y="1980"/>
                  </a:lnTo>
                  <a:lnTo>
                    <a:pt x="1317" y="1978"/>
                  </a:lnTo>
                  <a:lnTo>
                    <a:pt x="1415" y="1973"/>
                  </a:lnTo>
                  <a:moveTo>
                    <a:pt x="2445" y="1656"/>
                  </a:moveTo>
                  <a:lnTo>
                    <a:pt x="2480" y="1687"/>
                  </a:lnTo>
                  <a:lnTo>
                    <a:pt x="2530" y="1716"/>
                  </a:lnTo>
                  <a:lnTo>
                    <a:pt x="2594" y="1745"/>
                  </a:lnTo>
                  <a:lnTo>
                    <a:pt x="2669" y="1770"/>
                  </a:lnTo>
                  <a:lnTo>
                    <a:pt x="2754" y="1793"/>
                  </a:lnTo>
                  <a:lnTo>
                    <a:pt x="2846" y="1813"/>
                  </a:lnTo>
                  <a:lnTo>
                    <a:pt x="2944" y="1829"/>
                  </a:lnTo>
                  <a:lnTo>
                    <a:pt x="3045" y="1840"/>
                  </a:lnTo>
                  <a:lnTo>
                    <a:pt x="3147" y="1847"/>
                  </a:lnTo>
                  <a:moveTo>
                    <a:pt x="2978" y="1717"/>
                  </a:moveTo>
                  <a:lnTo>
                    <a:pt x="2932" y="1705"/>
                  </a:lnTo>
                  <a:lnTo>
                    <a:pt x="2886" y="1684"/>
                  </a:lnTo>
                  <a:lnTo>
                    <a:pt x="2840" y="1655"/>
                  </a:lnTo>
                  <a:lnTo>
                    <a:pt x="2795" y="1619"/>
                  </a:lnTo>
                  <a:lnTo>
                    <a:pt x="2751" y="1576"/>
                  </a:lnTo>
                  <a:lnTo>
                    <a:pt x="2707" y="1526"/>
                  </a:lnTo>
                  <a:lnTo>
                    <a:pt x="2665" y="1470"/>
                  </a:lnTo>
                  <a:lnTo>
                    <a:pt x="2624" y="1408"/>
                  </a:lnTo>
                  <a:lnTo>
                    <a:pt x="2585" y="1341"/>
                  </a:lnTo>
                  <a:lnTo>
                    <a:pt x="2548" y="1270"/>
                  </a:lnTo>
                  <a:lnTo>
                    <a:pt x="2514" y="1194"/>
                  </a:lnTo>
                  <a:lnTo>
                    <a:pt x="2482" y="1114"/>
                  </a:lnTo>
                  <a:lnTo>
                    <a:pt x="2453" y="1030"/>
                  </a:lnTo>
                  <a:lnTo>
                    <a:pt x="2427" y="944"/>
                  </a:lnTo>
                  <a:lnTo>
                    <a:pt x="2404" y="854"/>
                  </a:lnTo>
                  <a:lnTo>
                    <a:pt x="2385" y="763"/>
                  </a:lnTo>
                  <a:lnTo>
                    <a:pt x="2369" y="669"/>
                  </a:lnTo>
                  <a:moveTo>
                    <a:pt x="2448" y="1649"/>
                  </a:moveTo>
                  <a:lnTo>
                    <a:pt x="2417" y="1677"/>
                  </a:lnTo>
                  <a:lnTo>
                    <a:pt x="2375" y="1706"/>
                  </a:lnTo>
                  <a:lnTo>
                    <a:pt x="2324" y="1735"/>
                  </a:lnTo>
                  <a:lnTo>
                    <a:pt x="2265" y="1763"/>
                  </a:lnTo>
                  <a:lnTo>
                    <a:pt x="2198" y="1791"/>
                  </a:lnTo>
                  <a:lnTo>
                    <a:pt x="2124" y="1818"/>
                  </a:lnTo>
                  <a:lnTo>
                    <a:pt x="2044" y="1844"/>
                  </a:lnTo>
                  <a:lnTo>
                    <a:pt x="1959" y="1868"/>
                  </a:lnTo>
                  <a:lnTo>
                    <a:pt x="1870" y="1891"/>
                  </a:lnTo>
                  <a:lnTo>
                    <a:pt x="1777" y="1913"/>
                  </a:lnTo>
                  <a:lnTo>
                    <a:pt x="1681" y="1932"/>
                  </a:lnTo>
                  <a:lnTo>
                    <a:pt x="1584" y="1949"/>
                  </a:lnTo>
                  <a:lnTo>
                    <a:pt x="1485" y="1964"/>
                  </a:lnTo>
                  <a:lnTo>
                    <a:pt x="1386" y="1976"/>
                  </a:lnTo>
                  <a:moveTo>
                    <a:pt x="0" y="1375"/>
                  </a:moveTo>
                  <a:lnTo>
                    <a:pt x="36" y="1401"/>
                  </a:lnTo>
                  <a:lnTo>
                    <a:pt x="82" y="1425"/>
                  </a:lnTo>
                  <a:lnTo>
                    <a:pt x="139" y="1447"/>
                  </a:lnTo>
                  <a:lnTo>
                    <a:pt x="204" y="1467"/>
                  </a:lnTo>
                  <a:lnTo>
                    <a:pt x="277" y="1484"/>
                  </a:lnTo>
                  <a:lnTo>
                    <a:pt x="357" y="1498"/>
                  </a:lnTo>
                  <a:lnTo>
                    <a:pt x="442" y="1509"/>
                  </a:lnTo>
                  <a:lnTo>
                    <a:pt x="532" y="1517"/>
                  </a:lnTo>
                  <a:lnTo>
                    <a:pt x="626" y="1522"/>
                  </a:lnTo>
                  <a:lnTo>
                    <a:pt x="722" y="1524"/>
                  </a:lnTo>
                  <a:lnTo>
                    <a:pt x="820" y="1522"/>
                  </a:lnTo>
                  <a:lnTo>
                    <a:pt x="918" y="1515"/>
                  </a:lnTo>
                  <a:moveTo>
                    <a:pt x="1952" y="1195"/>
                  </a:moveTo>
                  <a:lnTo>
                    <a:pt x="1920" y="1223"/>
                  </a:lnTo>
                  <a:lnTo>
                    <a:pt x="1878" y="1251"/>
                  </a:lnTo>
                  <a:lnTo>
                    <a:pt x="1827" y="1279"/>
                  </a:lnTo>
                  <a:lnTo>
                    <a:pt x="1768" y="1307"/>
                  </a:lnTo>
                  <a:lnTo>
                    <a:pt x="1701" y="1335"/>
                  </a:lnTo>
                  <a:lnTo>
                    <a:pt x="1627" y="1361"/>
                  </a:lnTo>
                  <a:lnTo>
                    <a:pt x="1547" y="1387"/>
                  </a:lnTo>
                  <a:lnTo>
                    <a:pt x="1462" y="1411"/>
                  </a:lnTo>
                  <a:lnTo>
                    <a:pt x="1373" y="1434"/>
                  </a:lnTo>
                  <a:lnTo>
                    <a:pt x="1280" y="1455"/>
                  </a:lnTo>
                  <a:lnTo>
                    <a:pt x="1185" y="1475"/>
                  </a:lnTo>
                  <a:lnTo>
                    <a:pt x="1087" y="1492"/>
                  </a:lnTo>
                  <a:lnTo>
                    <a:pt x="988" y="1507"/>
                  </a:lnTo>
                  <a:lnTo>
                    <a:pt x="890" y="1519"/>
                  </a:lnTo>
                  <a:moveTo>
                    <a:pt x="418" y="849"/>
                  </a:moveTo>
                  <a:lnTo>
                    <a:pt x="453" y="875"/>
                  </a:lnTo>
                  <a:lnTo>
                    <a:pt x="499" y="899"/>
                  </a:lnTo>
                  <a:lnTo>
                    <a:pt x="555" y="921"/>
                  </a:lnTo>
                  <a:lnTo>
                    <a:pt x="620" y="940"/>
                  </a:lnTo>
                  <a:lnTo>
                    <a:pt x="693" y="957"/>
                  </a:lnTo>
                  <a:lnTo>
                    <a:pt x="773" y="971"/>
                  </a:lnTo>
                  <a:lnTo>
                    <a:pt x="859" y="982"/>
                  </a:lnTo>
                  <a:lnTo>
                    <a:pt x="949" y="990"/>
                  </a:lnTo>
                  <a:lnTo>
                    <a:pt x="1043" y="995"/>
                  </a:lnTo>
                  <a:lnTo>
                    <a:pt x="1140" y="997"/>
                  </a:lnTo>
                  <a:lnTo>
                    <a:pt x="1238" y="995"/>
                  </a:lnTo>
                  <a:lnTo>
                    <a:pt x="1336" y="990"/>
                  </a:lnTo>
                  <a:moveTo>
                    <a:pt x="2369" y="669"/>
                  </a:moveTo>
                  <a:lnTo>
                    <a:pt x="2338" y="697"/>
                  </a:lnTo>
                  <a:lnTo>
                    <a:pt x="2296" y="726"/>
                  </a:lnTo>
                  <a:lnTo>
                    <a:pt x="2245" y="754"/>
                  </a:lnTo>
                  <a:lnTo>
                    <a:pt x="2186" y="782"/>
                  </a:lnTo>
                  <a:lnTo>
                    <a:pt x="2119" y="809"/>
                  </a:lnTo>
                  <a:lnTo>
                    <a:pt x="2045" y="836"/>
                  </a:lnTo>
                  <a:lnTo>
                    <a:pt x="1965" y="861"/>
                  </a:lnTo>
                  <a:lnTo>
                    <a:pt x="1880" y="886"/>
                  </a:lnTo>
                  <a:lnTo>
                    <a:pt x="1791" y="909"/>
                  </a:lnTo>
                  <a:lnTo>
                    <a:pt x="1698" y="930"/>
                  </a:lnTo>
                  <a:lnTo>
                    <a:pt x="1602" y="949"/>
                  </a:lnTo>
                  <a:lnTo>
                    <a:pt x="1505" y="966"/>
                  </a:lnTo>
                  <a:lnTo>
                    <a:pt x="1406" y="981"/>
                  </a:lnTo>
                  <a:lnTo>
                    <a:pt x="1307" y="993"/>
                  </a:lnTo>
                  <a:moveTo>
                    <a:pt x="335" y="180"/>
                  </a:moveTo>
                  <a:lnTo>
                    <a:pt x="371" y="206"/>
                  </a:lnTo>
                  <a:lnTo>
                    <a:pt x="417" y="230"/>
                  </a:lnTo>
                  <a:lnTo>
                    <a:pt x="474" y="252"/>
                  </a:lnTo>
                  <a:lnTo>
                    <a:pt x="539" y="271"/>
                  </a:lnTo>
                  <a:lnTo>
                    <a:pt x="612" y="288"/>
                  </a:lnTo>
                  <a:lnTo>
                    <a:pt x="692" y="303"/>
                  </a:lnTo>
                  <a:lnTo>
                    <a:pt x="777" y="314"/>
                  </a:lnTo>
                  <a:lnTo>
                    <a:pt x="867" y="322"/>
                  </a:lnTo>
                  <a:lnTo>
                    <a:pt x="961" y="327"/>
                  </a:lnTo>
                  <a:lnTo>
                    <a:pt x="1057" y="329"/>
                  </a:lnTo>
                  <a:lnTo>
                    <a:pt x="1155" y="326"/>
                  </a:lnTo>
                  <a:lnTo>
                    <a:pt x="1253" y="320"/>
                  </a:lnTo>
                  <a:moveTo>
                    <a:pt x="2286" y="0"/>
                  </a:moveTo>
                  <a:lnTo>
                    <a:pt x="2255" y="28"/>
                  </a:lnTo>
                  <a:lnTo>
                    <a:pt x="2213" y="56"/>
                  </a:lnTo>
                  <a:lnTo>
                    <a:pt x="2162" y="84"/>
                  </a:lnTo>
                  <a:lnTo>
                    <a:pt x="2103" y="112"/>
                  </a:lnTo>
                  <a:lnTo>
                    <a:pt x="2036" y="139"/>
                  </a:lnTo>
                  <a:lnTo>
                    <a:pt x="1962" y="166"/>
                  </a:lnTo>
                  <a:lnTo>
                    <a:pt x="1882" y="192"/>
                  </a:lnTo>
                  <a:lnTo>
                    <a:pt x="1797" y="216"/>
                  </a:lnTo>
                  <a:lnTo>
                    <a:pt x="1708" y="239"/>
                  </a:lnTo>
                  <a:lnTo>
                    <a:pt x="1615" y="260"/>
                  </a:lnTo>
                  <a:lnTo>
                    <a:pt x="1519" y="280"/>
                  </a:lnTo>
                  <a:lnTo>
                    <a:pt x="1422" y="297"/>
                  </a:lnTo>
                  <a:lnTo>
                    <a:pt x="1323" y="312"/>
                  </a:lnTo>
                  <a:lnTo>
                    <a:pt x="1224" y="324"/>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6" name="AutoShape 26"/>
            <p:cNvSpPr>
              <a:spLocks/>
            </p:cNvSpPr>
            <p:nvPr/>
          </p:nvSpPr>
          <p:spPr bwMode="auto">
            <a:xfrm>
              <a:off x="6687" y="1812"/>
              <a:ext cx="213" cy="2762"/>
            </a:xfrm>
            <a:custGeom>
              <a:avLst/>
              <a:gdLst>
                <a:gd name="T0" fmla="+- 0 6688 6688"/>
                <a:gd name="T1" fmla="*/ T0 w 213"/>
                <a:gd name="T2" fmla="+- 0 1812 1812"/>
                <a:gd name="T3" fmla="*/ 1812 h 2762"/>
                <a:gd name="T4" fmla="+- 0 6688 6688"/>
                <a:gd name="T5" fmla="*/ T4 w 213"/>
                <a:gd name="T6" fmla="+- 0 4573 1812"/>
                <a:gd name="T7" fmla="*/ 4573 h 2762"/>
                <a:gd name="T8" fmla="+- 0 6688 6688"/>
                <a:gd name="T9" fmla="*/ T8 w 213"/>
                <a:gd name="T10" fmla="+- 0 1812 1812"/>
                <a:gd name="T11" fmla="*/ 1812 h 2762"/>
                <a:gd name="T12" fmla="+- 0 6832 6688"/>
                <a:gd name="T13" fmla="*/ T12 w 213"/>
                <a:gd name="T14" fmla="+- 0 1909 1812"/>
                <a:gd name="T15" fmla="*/ 1909 h 2762"/>
                <a:gd name="T16" fmla="+- 0 6688 6688"/>
                <a:gd name="T17" fmla="*/ T16 w 213"/>
                <a:gd name="T18" fmla="+- 0 2136 1812"/>
                <a:gd name="T19" fmla="*/ 2136 h 2762"/>
                <a:gd name="T20" fmla="+- 0 6900 6688"/>
                <a:gd name="T21" fmla="*/ T20 w 213"/>
                <a:gd name="T22" fmla="+- 0 2331 1812"/>
                <a:gd name="T23" fmla="*/ 2331 h 2762"/>
              </a:gdLst>
              <a:ahLst/>
              <a:cxnLst>
                <a:cxn ang="0">
                  <a:pos x="T1" y="T3"/>
                </a:cxn>
                <a:cxn ang="0">
                  <a:pos x="T5" y="T7"/>
                </a:cxn>
                <a:cxn ang="0">
                  <a:pos x="T9" y="T11"/>
                </a:cxn>
                <a:cxn ang="0">
                  <a:pos x="T13" y="T15"/>
                </a:cxn>
                <a:cxn ang="0">
                  <a:pos x="T17" y="T19"/>
                </a:cxn>
                <a:cxn ang="0">
                  <a:pos x="T21" y="T23"/>
                </a:cxn>
              </a:cxnLst>
              <a:rect l="0" t="0" r="r" b="b"/>
              <a:pathLst>
                <a:path w="213" h="2762">
                  <a:moveTo>
                    <a:pt x="0" y="0"/>
                  </a:moveTo>
                  <a:lnTo>
                    <a:pt x="0" y="2761"/>
                  </a:lnTo>
                  <a:moveTo>
                    <a:pt x="0" y="0"/>
                  </a:moveTo>
                  <a:lnTo>
                    <a:pt x="144" y="97"/>
                  </a:lnTo>
                  <a:moveTo>
                    <a:pt x="0" y="324"/>
                  </a:moveTo>
                  <a:lnTo>
                    <a:pt x="212" y="519"/>
                  </a:lnTo>
                </a:path>
              </a:pathLst>
            </a:custGeom>
            <a:noFill/>
            <a:ln w="23203">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7" name="Freeform 27"/>
            <p:cNvSpPr>
              <a:spLocks/>
            </p:cNvSpPr>
            <p:nvPr/>
          </p:nvSpPr>
          <p:spPr bwMode="auto">
            <a:xfrm>
              <a:off x="6817" y="1895"/>
              <a:ext cx="40" cy="36"/>
            </a:xfrm>
            <a:custGeom>
              <a:avLst/>
              <a:gdLst>
                <a:gd name="T0" fmla="+- 0 6846 6817"/>
                <a:gd name="T1" fmla="*/ T0 w 40"/>
                <a:gd name="T2" fmla="+- 0 1895 1895"/>
                <a:gd name="T3" fmla="*/ 1895 h 36"/>
                <a:gd name="T4" fmla="+- 0 6824 6817"/>
                <a:gd name="T5" fmla="*/ T4 w 40"/>
                <a:gd name="T6" fmla="+- 0 1895 1895"/>
                <a:gd name="T7" fmla="*/ 1895 h 36"/>
                <a:gd name="T8" fmla="+- 0 6817 6817"/>
                <a:gd name="T9" fmla="*/ T8 w 40"/>
                <a:gd name="T10" fmla="+- 0 1902 1895"/>
                <a:gd name="T11" fmla="*/ 1902 h 36"/>
                <a:gd name="T12" fmla="+- 0 6817 6817"/>
                <a:gd name="T13" fmla="*/ T12 w 40"/>
                <a:gd name="T14" fmla="+- 0 1924 1895"/>
                <a:gd name="T15" fmla="*/ 1924 h 36"/>
                <a:gd name="T16" fmla="+- 0 6824 6817"/>
                <a:gd name="T17" fmla="*/ T16 w 40"/>
                <a:gd name="T18" fmla="+- 0 1931 1895"/>
                <a:gd name="T19" fmla="*/ 1931 h 36"/>
                <a:gd name="T20" fmla="+- 0 6846 6817"/>
                <a:gd name="T21" fmla="*/ T20 w 40"/>
                <a:gd name="T22" fmla="+- 0 1931 1895"/>
                <a:gd name="T23" fmla="*/ 1931 h 36"/>
                <a:gd name="T24" fmla="+- 0 6857 6817"/>
                <a:gd name="T25" fmla="*/ T24 w 40"/>
                <a:gd name="T26" fmla="+- 0 1924 1895"/>
                <a:gd name="T27" fmla="*/ 1924 h 36"/>
                <a:gd name="T28" fmla="+- 0 6857 6817"/>
                <a:gd name="T29" fmla="*/ T28 w 40"/>
                <a:gd name="T30" fmla="+- 0 1913 1895"/>
                <a:gd name="T31" fmla="*/ 1913 h 36"/>
                <a:gd name="T32" fmla="+- 0 6857 6817"/>
                <a:gd name="T33" fmla="*/ T32 w 40"/>
                <a:gd name="T34" fmla="+- 0 1902 1895"/>
                <a:gd name="T35" fmla="*/ 1902 h 36"/>
                <a:gd name="T36" fmla="+- 0 6846 6817"/>
                <a:gd name="T37" fmla="*/ T36 w 40"/>
                <a:gd name="T38" fmla="+- 0 1895 1895"/>
                <a:gd name="T39" fmla="*/ 1895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36">
                  <a:moveTo>
                    <a:pt x="29" y="0"/>
                  </a:moveTo>
                  <a:lnTo>
                    <a:pt x="7" y="0"/>
                  </a:lnTo>
                  <a:lnTo>
                    <a:pt x="0" y="7"/>
                  </a:lnTo>
                  <a:lnTo>
                    <a:pt x="0" y="29"/>
                  </a:lnTo>
                  <a:lnTo>
                    <a:pt x="7" y="36"/>
                  </a:lnTo>
                  <a:lnTo>
                    <a:pt x="29" y="36"/>
                  </a:lnTo>
                  <a:lnTo>
                    <a:pt x="40" y="29"/>
                  </a:lnTo>
                  <a:lnTo>
                    <a:pt x="40" y="18"/>
                  </a:lnTo>
                  <a:lnTo>
                    <a:pt x="40" y="7"/>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8" name="Freeform 28"/>
            <p:cNvSpPr>
              <a:spLocks/>
            </p:cNvSpPr>
            <p:nvPr/>
          </p:nvSpPr>
          <p:spPr bwMode="auto">
            <a:xfrm>
              <a:off x="6817" y="1895"/>
              <a:ext cx="40" cy="36"/>
            </a:xfrm>
            <a:custGeom>
              <a:avLst/>
              <a:gdLst>
                <a:gd name="T0" fmla="+- 0 6857 6817"/>
                <a:gd name="T1" fmla="*/ T0 w 40"/>
                <a:gd name="T2" fmla="+- 0 1913 1895"/>
                <a:gd name="T3" fmla="*/ 1913 h 36"/>
                <a:gd name="T4" fmla="+- 0 6857 6817"/>
                <a:gd name="T5" fmla="*/ T4 w 40"/>
                <a:gd name="T6" fmla="+- 0 1902 1895"/>
                <a:gd name="T7" fmla="*/ 1902 h 36"/>
                <a:gd name="T8" fmla="+- 0 6846 6817"/>
                <a:gd name="T9" fmla="*/ T8 w 40"/>
                <a:gd name="T10" fmla="+- 0 1895 1895"/>
                <a:gd name="T11" fmla="*/ 1895 h 36"/>
                <a:gd name="T12" fmla="+- 0 6835 6817"/>
                <a:gd name="T13" fmla="*/ T12 w 40"/>
                <a:gd name="T14" fmla="+- 0 1895 1895"/>
                <a:gd name="T15" fmla="*/ 1895 h 36"/>
                <a:gd name="T16" fmla="+- 0 6824 6817"/>
                <a:gd name="T17" fmla="*/ T16 w 40"/>
                <a:gd name="T18" fmla="+- 0 1895 1895"/>
                <a:gd name="T19" fmla="*/ 1895 h 36"/>
                <a:gd name="T20" fmla="+- 0 6817 6817"/>
                <a:gd name="T21" fmla="*/ T20 w 40"/>
                <a:gd name="T22" fmla="+- 0 1902 1895"/>
                <a:gd name="T23" fmla="*/ 1902 h 36"/>
                <a:gd name="T24" fmla="+- 0 6817 6817"/>
                <a:gd name="T25" fmla="*/ T24 w 40"/>
                <a:gd name="T26" fmla="+- 0 1913 1895"/>
                <a:gd name="T27" fmla="*/ 1913 h 36"/>
                <a:gd name="T28" fmla="+- 0 6817 6817"/>
                <a:gd name="T29" fmla="*/ T28 w 40"/>
                <a:gd name="T30" fmla="+- 0 1924 1895"/>
                <a:gd name="T31" fmla="*/ 1924 h 36"/>
                <a:gd name="T32" fmla="+- 0 6824 6817"/>
                <a:gd name="T33" fmla="*/ T32 w 40"/>
                <a:gd name="T34" fmla="+- 0 1931 1895"/>
                <a:gd name="T35" fmla="*/ 1931 h 36"/>
                <a:gd name="T36" fmla="+- 0 6835 6817"/>
                <a:gd name="T37" fmla="*/ T36 w 40"/>
                <a:gd name="T38" fmla="+- 0 1931 1895"/>
                <a:gd name="T39" fmla="*/ 1931 h 36"/>
                <a:gd name="T40" fmla="+- 0 6846 6817"/>
                <a:gd name="T41" fmla="*/ T40 w 40"/>
                <a:gd name="T42" fmla="+- 0 1931 1895"/>
                <a:gd name="T43" fmla="*/ 1931 h 36"/>
                <a:gd name="T44" fmla="+- 0 6857 6817"/>
                <a:gd name="T45" fmla="*/ T44 w 40"/>
                <a:gd name="T46" fmla="+- 0 1924 1895"/>
                <a:gd name="T47" fmla="*/ 1924 h 36"/>
                <a:gd name="T48" fmla="+- 0 6857 6817"/>
                <a:gd name="T49" fmla="*/ T48 w 40"/>
                <a:gd name="T50" fmla="+- 0 1913 1895"/>
                <a:gd name="T51" fmla="*/ 1913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36">
                  <a:moveTo>
                    <a:pt x="40" y="18"/>
                  </a:moveTo>
                  <a:lnTo>
                    <a:pt x="40" y="7"/>
                  </a:lnTo>
                  <a:lnTo>
                    <a:pt x="29" y="0"/>
                  </a:lnTo>
                  <a:lnTo>
                    <a:pt x="18" y="0"/>
                  </a:lnTo>
                  <a:lnTo>
                    <a:pt x="7" y="0"/>
                  </a:lnTo>
                  <a:lnTo>
                    <a:pt x="0" y="7"/>
                  </a:lnTo>
                  <a:lnTo>
                    <a:pt x="0" y="18"/>
                  </a:lnTo>
                  <a:lnTo>
                    <a:pt x="0" y="29"/>
                  </a:lnTo>
                  <a:lnTo>
                    <a:pt x="7" y="36"/>
                  </a:lnTo>
                  <a:lnTo>
                    <a:pt x="18" y="36"/>
                  </a:lnTo>
                  <a:lnTo>
                    <a:pt x="29" y="36"/>
                  </a:lnTo>
                  <a:lnTo>
                    <a:pt x="40" y="29"/>
                  </a:lnTo>
                  <a:lnTo>
                    <a:pt x="40" y="18"/>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9" name="Line 29"/>
            <p:cNvSpPr>
              <a:spLocks noChangeShapeType="1"/>
            </p:cNvSpPr>
            <p:nvPr/>
          </p:nvSpPr>
          <p:spPr bwMode="auto">
            <a:xfrm>
              <a:off x="6500" y="2853"/>
              <a:ext cx="490" cy="457"/>
            </a:xfrm>
            <a:prstGeom prst="line">
              <a:avLst/>
            </a:prstGeom>
            <a:noFill/>
            <a:ln w="23203">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0" name="Line 30"/>
            <p:cNvSpPr>
              <a:spLocks noChangeShapeType="1"/>
            </p:cNvSpPr>
            <p:nvPr/>
          </p:nvSpPr>
          <p:spPr bwMode="auto">
            <a:xfrm>
              <a:off x="6907" y="2338"/>
              <a:ext cx="0" cy="237"/>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1" name="AutoShape 31"/>
            <p:cNvSpPr>
              <a:spLocks/>
            </p:cNvSpPr>
            <p:nvPr/>
          </p:nvSpPr>
          <p:spPr bwMode="auto">
            <a:xfrm>
              <a:off x="6874" y="2363"/>
              <a:ext cx="69" cy="180"/>
            </a:xfrm>
            <a:custGeom>
              <a:avLst/>
              <a:gdLst>
                <a:gd name="T0" fmla="+- 0 6875 6875"/>
                <a:gd name="T1" fmla="*/ T0 w 69"/>
                <a:gd name="T2" fmla="+- 0 2392 2363"/>
                <a:gd name="T3" fmla="*/ 2392 h 180"/>
                <a:gd name="T4" fmla="+- 0 6943 6875"/>
                <a:gd name="T5" fmla="*/ T4 w 69"/>
                <a:gd name="T6" fmla="+- 0 2392 2363"/>
                <a:gd name="T7" fmla="*/ 2392 h 180"/>
                <a:gd name="T8" fmla="+- 0 6875 6875"/>
                <a:gd name="T9" fmla="*/ T8 w 69"/>
                <a:gd name="T10" fmla="+- 0 2421 2363"/>
                <a:gd name="T11" fmla="*/ 2421 h 180"/>
                <a:gd name="T12" fmla="+- 0 6943 6875"/>
                <a:gd name="T13" fmla="*/ T12 w 69"/>
                <a:gd name="T14" fmla="+- 0 2421 2363"/>
                <a:gd name="T15" fmla="*/ 2421 h 180"/>
                <a:gd name="T16" fmla="+- 0 6875 6875"/>
                <a:gd name="T17" fmla="*/ T16 w 69"/>
                <a:gd name="T18" fmla="+- 0 2453 2363"/>
                <a:gd name="T19" fmla="*/ 2453 h 180"/>
                <a:gd name="T20" fmla="+- 0 6943 6875"/>
                <a:gd name="T21" fmla="*/ T20 w 69"/>
                <a:gd name="T22" fmla="+- 0 2453 2363"/>
                <a:gd name="T23" fmla="*/ 2453 h 180"/>
                <a:gd name="T24" fmla="+- 0 6875 6875"/>
                <a:gd name="T25" fmla="*/ T24 w 69"/>
                <a:gd name="T26" fmla="+- 0 2482 2363"/>
                <a:gd name="T27" fmla="*/ 2482 h 180"/>
                <a:gd name="T28" fmla="+- 0 6943 6875"/>
                <a:gd name="T29" fmla="*/ T28 w 69"/>
                <a:gd name="T30" fmla="+- 0 2482 2363"/>
                <a:gd name="T31" fmla="*/ 2482 h 180"/>
                <a:gd name="T32" fmla="+- 0 6875 6875"/>
                <a:gd name="T33" fmla="*/ T32 w 69"/>
                <a:gd name="T34" fmla="+- 0 2511 2363"/>
                <a:gd name="T35" fmla="*/ 2511 h 180"/>
                <a:gd name="T36" fmla="+- 0 6943 6875"/>
                <a:gd name="T37" fmla="*/ T36 w 69"/>
                <a:gd name="T38" fmla="+- 0 2511 2363"/>
                <a:gd name="T39" fmla="*/ 2511 h 180"/>
                <a:gd name="T40" fmla="+- 0 6875 6875"/>
                <a:gd name="T41" fmla="*/ T40 w 69"/>
                <a:gd name="T42" fmla="+- 0 2543 2363"/>
                <a:gd name="T43" fmla="*/ 2543 h 180"/>
                <a:gd name="T44" fmla="+- 0 6943 6875"/>
                <a:gd name="T45" fmla="*/ T44 w 69"/>
                <a:gd name="T46" fmla="+- 0 2543 2363"/>
                <a:gd name="T47" fmla="*/ 2543 h 180"/>
                <a:gd name="T48" fmla="+- 0 6875 6875"/>
                <a:gd name="T49" fmla="*/ T48 w 69"/>
                <a:gd name="T50" fmla="+- 0 2363 2363"/>
                <a:gd name="T51" fmla="*/ 2363 h 180"/>
                <a:gd name="T52" fmla="+- 0 6943 6875"/>
                <a:gd name="T53" fmla="*/ T52 w 69"/>
                <a:gd name="T54" fmla="+- 0 2363 2363"/>
                <a:gd name="T55" fmla="*/ 2363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8" y="29"/>
                  </a:lnTo>
                  <a:moveTo>
                    <a:pt x="0" y="58"/>
                  </a:moveTo>
                  <a:lnTo>
                    <a:pt x="68" y="58"/>
                  </a:lnTo>
                  <a:moveTo>
                    <a:pt x="0" y="90"/>
                  </a:moveTo>
                  <a:lnTo>
                    <a:pt x="68" y="90"/>
                  </a:lnTo>
                  <a:moveTo>
                    <a:pt x="0" y="119"/>
                  </a:moveTo>
                  <a:lnTo>
                    <a:pt x="68" y="119"/>
                  </a:lnTo>
                  <a:moveTo>
                    <a:pt x="0" y="148"/>
                  </a:moveTo>
                  <a:lnTo>
                    <a:pt x="68" y="148"/>
                  </a:lnTo>
                  <a:moveTo>
                    <a:pt x="0" y="180"/>
                  </a:moveTo>
                  <a:lnTo>
                    <a:pt x="68" y="180"/>
                  </a:lnTo>
                  <a:moveTo>
                    <a:pt x="0" y="0"/>
                  </a:moveTo>
                  <a:lnTo>
                    <a:pt x="68"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44" name="Freeform 32"/>
            <p:cNvSpPr>
              <a:spLocks/>
            </p:cNvSpPr>
            <p:nvPr/>
          </p:nvSpPr>
          <p:spPr bwMode="auto">
            <a:xfrm>
              <a:off x="6889" y="2575"/>
              <a:ext cx="40" cy="40"/>
            </a:xfrm>
            <a:custGeom>
              <a:avLst/>
              <a:gdLst>
                <a:gd name="T0" fmla="+- 0 6918 6889"/>
                <a:gd name="T1" fmla="*/ T0 w 40"/>
                <a:gd name="T2" fmla="+- 0 2575 2575"/>
                <a:gd name="T3" fmla="*/ 2575 h 40"/>
                <a:gd name="T4" fmla="+- 0 6896 6889"/>
                <a:gd name="T5" fmla="*/ T4 w 40"/>
                <a:gd name="T6" fmla="+- 0 2575 2575"/>
                <a:gd name="T7" fmla="*/ 2575 h 40"/>
                <a:gd name="T8" fmla="+- 0 6889 6889"/>
                <a:gd name="T9" fmla="*/ T8 w 40"/>
                <a:gd name="T10" fmla="+- 0 2583 2575"/>
                <a:gd name="T11" fmla="*/ 2583 h 40"/>
                <a:gd name="T12" fmla="+- 0 6889 6889"/>
                <a:gd name="T13" fmla="*/ T12 w 40"/>
                <a:gd name="T14" fmla="+- 0 2604 2575"/>
                <a:gd name="T15" fmla="*/ 2604 h 40"/>
                <a:gd name="T16" fmla="+- 0 6896 6889"/>
                <a:gd name="T17" fmla="*/ T16 w 40"/>
                <a:gd name="T18" fmla="+- 0 2615 2575"/>
                <a:gd name="T19" fmla="*/ 2615 h 40"/>
                <a:gd name="T20" fmla="+- 0 6918 6889"/>
                <a:gd name="T21" fmla="*/ T20 w 40"/>
                <a:gd name="T22" fmla="+- 0 2615 2575"/>
                <a:gd name="T23" fmla="*/ 2615 h 40"/>
                <a:gd name="T24" fmla="+- 0 6929 6889"/>
                <a:gd name="T25" fmla="*/ T24 w 40"/>
                <a:gd name="T26" fmla="+- 0 2604 2575"/>
                <a:gd name="T27" fmla="*/ 2604 h 40"/>
                <a:gd name="T28" fmla="+- 0 6929 6889"/>
                <a:gd name="T29" fmla="*/ T28 w 40"/>
                <a:gd name="T30" fmla="+- 0 2593 2575"/>
                <a:gd name="T31" fmla="*/ 2593 h 40"/>
                <a:gd name="T32" fmla="+- 0 6929 6889"/>
                <a:gd name="T33" fmla="*/ T32 w 40"/>
                <a:gd name="T34" fmla="+- 0 2583 2575"/>
                <a:gd name="T35" fmla="*/ 2583 h 40"/>
                <a:gd name="T36" fmla="+- 0 6918 6889"/>
                <a:gd name="T37" fmla="*/ T36 w 40"/>
                <a:gd name="T38" fmla="+- 0 2575 2575"/>
                <a:gd name="T39" fmla="*/ 2575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29" y="0"/>
                  </a:moveTo>
                  <a:lnTo>
                    <a:pt x="7" y="0"/>
                  </a:lnTo>
                  <a:lnTo>
                    <a:pt x="0" y="8"/>
                  </a:lnTo>
                  <a:lnTo>
                    <a:pt x="0" y="29"/>
                  </a:lnTo>
                  <a:lnTo>
                    <a:pt x="7" y="40"/>
                  </a:lnTo>
                  <a:lnTo>
                    <a:pt x="29" y="40"/>
                  </a:lnTo>
                  <a:lnTo>
                    <a:pt x="40" y="29"/>
                  </a:lnTo>
                  <a:lnTo>
                    <a:pt x="40" y="18"/>
                  </a:lnTo>
                  <a:lnTo>
                    <a:pt x="40" y="8"/>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45" name="Freeform 33"/>
            <p:cNvSpPr>
              <a:spLocks/>
            </p:cNvSpPr>
            <p:nvPr/>
          </p:nvSpPr>
          <p:spPr bwMode="auto">
            <a:xfrm>
              <a:off x="6889" y="2575"/>
              <a:ext cx="40" cy="40"/>
            </a:xfrm>
            <a:custGeom>
              <a:avLst/>
              <a:gdLst>
                <a:gd name="T0" fmla="+- 0 6929 6889"/>
                <a:gd name="T1" fmla="*/ T0 w 40"/>
                <a:gd name="T2" fmla="+- 0 2593 2575"/>
                <a:gd name="T3" fmla="*/ 2593 h 40"/>
                <a:gd name="T4" fmla="+- 0 6929 6889"/>
                <a:gd name="T5" fmla="*/ T4 w 40"/>
                <a:gd name="T6" fmla="+- 0 2583 2575"/>
                <a:gd name="T7" fmla="*/ 2583 h 40"/>
                <a:gd name="T8" fmla="+- 0 6918 6889"/>
                <a:gd name="T9" fmla="*/ T8 w 40"/>
                <a:gd name="T10" fmla="+- 0 2575 2575"/>
                <a:gd name="T11" fmla="*/ 2575 h 40"/>
                <a:gd name="T12" fmla="+- 0 6907 6889"/>
                <a:gd name="T13" fmla="*/ T12 w 40"/>
                <a:gd name="T14" fmla="+- 0 2575 2575"/>
                <a:gd name="T15" fmla="*/ 2575 h 40"/>
                <a:gd name="T16" fmla="+- 0 6896 6889"/>
                <a:gd name="T17" fmla="*/ T16 w 40"/>
                <a:gd name="T18" fmla="+- 0 2575 2575"/>
                <a:gd name="T19" fmla="*/ 2575 h 40"/>
                <a:gd name="T20" fmla="+- 0 6889 6889"/>
                <a:gd name="T21" fmla="*/ T20 w 40"/>
                <a:gd name="T22" fmla="+- 0 2583 2575"/>
                <a:gd name="T23" fmla="*/ 2583 h 40"/>
                <a:gd name="T24" fmla="+- 0 6889 6889"/>
                <a:gd name="T25" fmla="*/ T24 w 40"/>
                <a:gd name="T26" fmla="+- 0 2593 2575"/>
                <a:gd name="T27" fmla="*/ 2593 h 40"/>
                <a:gd name="T28" fmla="+- 0 6889 6889"/>
                <a:gd name="T29" fmla="*/ T28 w 40"/>
                <a:gd name="T30" fmla="+- 0 2604 2575"/>
                <a:gd name="T31" fmla="*/ 2604 h 40"/>
                <a:gd name="T32" fmla="+- 0 6896 6889"/>
                <a:gd name="T33" fmla="*/ T32 w 40"/>
                <a:gd name="T34" fmla="+- 0 2615 2575"/>
                <a:gd name="T35" fmla="*/ 2615 h 40"/>
                <a:gd name="T36" fmla="+- 0 6907 6889"/>
                <a:gd name="T37" fmla="*/ T36 w 40"/>
                <a:gd name="T38" fmla="+- 0 2615 2575"/>
                <a:gd name="T39" fmla="*/ 2615 h 40"/>
                <a:gd name="T40" fmla="+- 0 6918 6889"/>
                <a:gd name="T41" fmla="*/ T40 w 40"/>
                <a:gd name="T42" fmla="+- 0 2615 2575"/>
                <a:gd name="T43" fmla="*/ 2615 h 40"/>
                <a:gd name="T44" fmla="+- 0 6929 6889"/>
                <a:gd name="T45" fmla="*/ T44 w 40"/>
                <a:gd name="T46" fmla="+- 0 2604 2575"/>
                <a:gd name="T47" fmla="*/ 2604 h 40"/>
                <a:gd name="T48" fmla="+- 0 6929 6889"/>
                <a:gd name="T49" fmla="*/ T48 w 40"/>
                <a:gd name="T50" fmla="+- 0 2593 2575"/>
                <a:gd name="T51" fmla="*/ 2593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40" y="18"/>
                  </a:moveTo>
                  <a:lnTo>
                    <a:pt x="40" y="8"/>
                  </a:lnTo>
                  <a:lnTo>
                    <a:pt x="29" y="0"/>
                  </a:lnTo>
                  <a:lnTo>
                    <a:pt x="18" y="0"/>
                  </a:lnTo>
                  <a:lnTo>
                    <a:pt x="7" y="0"/>
                  </a:lnTo>
                  <a:lnTo>
                    <a:pt x="0" y="8"/>
                  </a:lnTo>
                  <a:lnTo>
                    <a:pt x="0" y="18"/>
                  </a:lnTo>
                  <a:lnTo>
                    <a:pt x="0" y="29"/>
                  </a:lnTo>
                  <a:lnTo>
                    <a:pt x="7" y="40"/>
                  </a:lnTo>
                  <a:lnTo>
                    <a:pt x="18" y="40"/>
                  </a:lnTo>
                  <a:lnTo>
                    <a:pt x="29" y="40"/>
                  </a:lnTo>
                  <a:lnTo>
                    <a:pt x="40" y="29"/>
                  </a:lnTo>
                  <a:lnTo>
                    <a:pt x="40" y="18"/>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46" name="Line 34"/>
            <p:cNvSpPr>
              <a:spLocks noChangeShapeType="1"/>
            </p:cNvSpPr>
            <p:nvPr/>
          </p:nvSpPr>
          <p:spPr bwMode="auto">
            <a:xfrm>
              <a:off x="6490" y="2856"/>
              <a:ext cx="0" cy="241"/>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47" name="AutoShape 35"/>
            <p:cNvSpPr>
              <a:spLocks/>
            </p:cNvSpPr>
            <p:nvPr/>
          </p:nvSpPr>
          <p:spPr bwMode="auto">
            <a:xfrm>
              <a:off x="6457" y="2885"/>
              <a:ext cx="69" cy="180"/>
            </a:xfrm>
            <a:custGeom>
              <a:avLst/>
              <a:gdLst>
                <a:gd name="T0" fmla="+- 0 6457 6457"/>
                <a:gd name="T1" fmla="*/ T0 w 69"/>
                <a:gd name="T2" fmla="+- 0 2910 2885"/>
                <a:gd name="T3" fmla="*/ 2910 h 180"/>
                <a:gd name="T4" fmla="+- 0 6526 6457"/>
                <a:gd name="T5" fmla="*/ T4 w 69"/>
                <a:gd name="T6" fmla="+- 0 2910 2885"/>
                <a:gd name="T7" fmla="*/ 2910 h 180"/>
                <a:gd name="T8" fmla="+- 0 6457 6457"/>
                <a:gd name="T9" fmla="*/ T8 w 69"/>
                <a:gd name="T10" fmla="+- 0 2943 2885"/>
                <a:gd name="T11" fmla="*/ 2943 h 180"/>
                <a:gd name="T12" fmla="+- 0 6526 6457"/>
                <a:gd name="T13" fmla="*/ T12 w 69"/>
                <a:gd name="T14" fmla="+- 0 2943 2885"/>
                <a:gd name="T15" fmla="*/ 2943 h 180"/>
                <a:gd name="T16" fmla="+- 0 6457 6457"/>
                <a:gd name="T17" fmla="*/ T16 w 69"/>
                <a:gd name="T18" fmla="+- 0 2971 2885"/>
                <a:gd name="T19" fmla="*/ 2971 h 180"/>
                <a:gd name="T20" fmla="+- 0 6526 6457"/>
                <a:gd name="T21" fmla="*/ T20 w 69"/>
                <a:gd name="T22" fmla="+- 0 2971 2885"/>
                <a:gd name="T23" fmla="*/ 2971 h 180"/>
                <a:gd name="T24" fmla="+- 0 6457 6457"/>
                <a:gd name="T25" fmla="*/ T24 w 69"/>
                <a:gd name="T26" fmla="+- 0 3004 2885"/>
                <a:gd name="T27" fmla="*/ 3004 h 180"/>
                <a:gd name="T28" fmla="+- 0 6526 6457"/>
                <a:gd name="T29" fmla="*/ T28 w 69"/>
                <a:gd name="T30" fmla="+- 0 3004 2885"/>
                <a:gd name="T31" fmla="*/ 3004 h 180"/>
                <a:gd name="T32" fmla="+- 0 6457 6457"/>
                <a:gd name="T33" fmla="*/ T32 w 69"/>
                <a:gd name="T34" fmla="+- 0 3033 2885"/>
                <a:gd name="T35" fmla="*/ 3033 h 180"/>
                <a:gd name="T36" fmla="+- 0 6526 6457"/>
                <a:gd name="T37" fmla="*/ T36 w 69"/>
                <a:gd name="T38" fmla="+- 0 3033 2885"/>
                <a:gd name="T39" fmla="*/ 3033 h 180"/>
                <a:gd name="T40" fmla="+- 0 6457 6457"/>
                <a:gd name="T41" fmla="*/ T40 w 69"/>
                <a:gd name="T42" fmla="+- 0 3065 2885"/>
                <a:gd name="T43" fmla="*/ 3065 h 180"/>
                <a:gd name="T44" fmla="+- 0 6526 6457"/>
                <a:gd name="T45" fmla="*/ T44 w 69"/>
                <a:gd name="T46" fmla="+- 0 3065 2885"/>
                <a:gd name="T47" fmla="*/ 3065 h 180"/>
                <a:gd name="T48" fmla="+- 0 6457 6457"/>
                <a:gd name="T49" fmla="*/ T48 w 69"/>
                <a:gd name="T50" fmla="+- 0 2885 2885"/>
                <a:gd name="T51" fmla="*/ 2885 h 180"/>
                <a:gd name="T52" fmla="+- 0 6526 6457"/>
                <a:gd name="T53" fmla="*/ T52 w 69"/>
                <a:gd name="T54" fmla="+- 0 2885 2885"/>
                <a:gd name="T55" fmla="*/ 2885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5"/>
                  </a:moveTo>
                  <a:lnTo>
                    <a:pt x="69" y="25"/>
                  </a:lnTo>
                  <a:moveTo>
                    <a:pt x="0" y="58"/>
                  </a:moveTo>
                  <a:lnTo>
                    <a:pt x="69" y="58"/>
                  </a:lnTo>
                  <a:moveTo>
                    <a:pt x="0" y="86"/>
                  </a:moveTo>
                  <a:lnTo>
                    <a:pt x="69" y="86"/>
                  </a:lnTo>
                  <a:moveTo>
                    <a:pt x="0" y="119"/>
                  </a:moveTo>
                  <a:lnTo>
                    <a:pt x="69" y="119"/>
                  </a:lnTo>
                  <a:moveTo>
                    <a:pt x="0" y="148"/>
                  </a:moveTo>
                  <a:lnTo>
                    <a:pt x="69" y="148"/>
                  </a:lnTo>
                  <a:moveTo>
                    <a:pt x="0" y="180"/>
                  </a:moveTo>
                  <a:lnTo>
                    <a:pt x="69" y="180"/>
                  </a:lnTo>
                  <a:moveTo>
                    <a:pt x="0" y="0"/>
                  </a:moveTo>
                  <a:lnTo>
                    <a:pt x="69"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49" name="Freeform 36"/>
            <p:cNvSpPr>
              <a:spLocks/>
            </p:cNvSpPr>
            <p:nvPr/>
          </p:nvSpPr>
          <p:spPr bwMode="auto">
            <a:xfrm>
              <a:off x="6471" y="3097"/>
              <a:ext cx="40" cy="36"/>
            </a:xfrm>
            <a:custGeom>
              <a:avLst/>
              <a:gdLst>
                <a:gd name="T0" fmla="+- 0 6500 6472"/>
                <a:gd name="T1" fmla="*/ T0 w 40"/>
                <a:gd name="T2" fmla="+- 0 3097 3097"/>
                <a:gd name="T3" fmla="*/ 3097 h 36"/>
                <a:gd name="T4" fmla="+- 0 6482 6472"/>
                <a:gd name="T5" fmla="*/ T4 w 40"/>
                <a:gd name="T6" fmla="+- 0 3097 3097"/>
                <a:gd name="T7" fmla="*/ 3097 h 36"/>
                <a:gd name="T8" fmla="+- 0 6472 6472"/>
                <a:gd name="T9" fmla="*/ T8 w 40"/>
                <a:gd name="T10" fmla="+- 0 3105 3097"/>
                <a:gd name="T11" fmla="*/ 3105 h 36"/>
                <a:gd name="T12" fmla="+- 0 6472 6472"/>
                <a:gd name="T13" fmla="*/ T12 w 40"/>
                <a:gd name="T14" fmla="+- 0 3126 3097"/>
                <a:gd name="T15" fmla="*/ 3126 h 36"/>
                <a:gd name="T16" fmla="+- 0 6482 6472"/>
                <a:gd name="T17" fmla="*/ T16 w 40"/>
                <a:gd name="T18" fmla="+- 0 3133 3097"/>
                <a:gd name="T19" fmla="*/ 3133 h 36"/>
                <a:gd name="T20" fmla="+- 0 6500 6472"/>
                <a:gd name="T21" fmla="*/ T20 w 40"/>
                <a:gd name="T22" fmla="+- 0 3133 3097"/>
                <a:gd name="T23" fmla="*/ 3133 h 36"/>
                <a:gd name="T24" fmla="+- 0 6511 6472"/>
                <a:gd name="T25" fmla="*/ T24 w 40"/>
                <a:gd name="T26" fmla="+- 0 3126 3097"/>
                <a:gd name="T27" fmla="*/ 3126 h 36"/>
                <a:gd name="T28" fmla="+- 0 6511 6472"/>
                <a:gd name="T29" fmla="*/ T28 w 40"/>
                <a:gd name="T30" fmla="+- 0 3115 3097"/>
                <a:gd name="T31" fmla="*/ 3115 h 36"/>
                <a:gd name="T32" fmla="+- 0 6511 6472"/>
                <a:gd name="T33" fmla="*/ T32 w 40"/>
                <a:gd name="T34" fmla="+- 0 3105 3097"/>
                <a:gd name="T35" fmla="*/ 3105 h 36"/>
                <a:gd name="T36" fmla="+- 0 6500 6472"/>
                <a:gd name="T37" fmla="*/ T36 w 40"/>
                <a:gd name="T38" fmla="+- 0 3097 3097"/>
                <a:gd name="T39" fmla="*/ 3097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36">
                  <a:moveTo>
                    <a:pt x="28" y="0"/>
                  </a:moveTo>
                  <a:lnTo>
                    <a:pt x="10" y="0"/>
                  </a:lnTo>
                  <a:lnTo>
                    <a:pt x="0" y="8"/>
                  </a:lnTo>
                  <a:lnTo>
                    <a:pt x="0" y="29"/>
                  </a:lnTo>
                  <a:lnTo>
                    <a:pt x="10" y="36"/>
                  </a:lnTo>
                  <a:lnTo>
                    <a:pt x="28" y="36"/>
                  </a:lnTo>
                  <a:lnTo>
                    <a:pt x="39" y="29"/>
                  </a:lnTo>
                  <a:lnTo>
                    <a:pt x="39" y="18"/>
                  </a:lnTo>
                  <a:lnTo>
                    <a:pt x="39" y="8"/>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51" name="Freeform 37"/>
            <p:cNvSpPr>
              <a:spLocks/>
            </p:cNvSpPr>
            <p:nvPr/>
          </p:nvSpPr>
          <p:spPr bwMode="auto">
            <a:xfrm>
              <a:off x="6471" y="3097"/>
              <a:ext cx="40" cy="36"/>
            </a:xfrm>
            <a:custGeom>
              <a:avLst/>
              <a:gdLst>
                <a:gd name="T0" fmla="+- 0 6511 6472"/>
                <a:gd name="T1" fmla="*/ T0 w 40"/>
                <a:gd name="T2" fmla="+- 0 3115 3097"/>
                <a:gd name="T3" fmla="*/ 3115 h 36"/>
                <a:gd name="T4" fmla="+- 0 6511 6472"/>
                <a:gd name="T5" fmla="*/ T4 w 40"/>
                <a:gd name="T6" fmla="+- 0 3105 3097"/>
                <a:gd name="T7" fmla="*/ 3105 h 36"/>
                <a:gd name="T8" fmla="+- 0 6500 6472"/>
                <a:gd name="T9" fmla="*/ T8 w 40"/>
                <a:gd name="T10" fmla="+- 0 3097 3097"/>
                <a:gd name="T11" fmla="*/ 3097 h 36"/>
                <a:gd name="T12" fmla="+- 0 6490 6472"/>
                <a:gd name="T13" fmla="*/ T12 w 40"/>
                <a:gd name="T14" fmla="+- 0 3097 3097"/>
                <a:gd name="T15" fmla="*/ 3097 h 36"/>
                <a:gd name="T16" fmla="+- 0 6482 6472"/>
                <a:gd name="T17" fmla="*/ T16 w 40"/>
                <a:gd name="T18" fmla="+- 0 3097 3097"/>
                <a:gd name="T19" fmla="*/ 3097 h 36"/>
                <a:gd name="T20" fmla="+- 0 6472 6472"/>
                <a:gd name="T21" fmla="*/ T20 w 40"/>
                <a:gd name="T22" fmla="+- 0 3105 3097"/>
                <a:gd name="T23" fmla="*/ 3105 h 36"/>
                <a:gd name="T24" fmla="+- 0 6472 6472"/>
                <a:gd name="T25" fmla="*/ T24 w 40"/>
                <a:gd name="T26" fmla="+- 0 3115 3097"/>
                <a:gd name="T27" fmla="*/ 3115 h 36"/>
                <a:gd name="T28" fmla="+- 0 6472 6472"/>
                <a:gd name="T29" fmla="*/ T28 w 40"/>
                <a:gd name="T30" fmla="+- 0 3126 3097"/>
                <a:gd name="T31" fmla="*/ 3126 h 36"/>
                <a:gd name="T32" fmla="+- 0 6482 6472"/>
                <a:gd name="T33" fmla="*/ T32 w 40"/>
                <a:gd name="T34" fmla="+- 0 3133 3097"/>
                <a:gd name="T35" fmla="*/ 3133 h 36"/>
                <a:gd name="T36" fmla="+- 0 6490 6472"/>
                <a:gd name="T37" fmla="*/ T36 w 40"/>
                <a:gd name="T38" fmla="+- 0 3133 3097"/>
                <a:gd name="T39" fmla="*/ 3133 h 36"/>
                <a:gd name="T40" fmla="+- 0 6500 6472"/>
                <a:gd name="T41" fmla="*/ T40 w 40"/>
                <a:gd name="T42" fmla="+- 0 3133 3097"/>
                <a:gd name="T43" fmla="*/ 3133 h 36"/>
                <a:gd name="T44" fmla="+- 0 6511 6472"/>
                <a:gd name="T45" fmla="*/ T44 w 40"/>
                <a:gd name="T46" fmla="+- 0 3126 3097"/>
                <a:gd name="T47" fmla="*/ 3126 h 36"/>
                <a:gd name="T48" fmla="+- 0 6511 6472"/>
                <a:gd name="T49" fmla="*/ T48 w 40"/>
                <a:gd name="T50" fmla="+- 0 3115 3097"/>
                <a:gd name="T51" fmla="*/ 3115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36">
                  <a:moveTo>
                    <a:pt x="39" y="18"/>
                  </a:moveTo>
                  <a:lnTo>
                    <a:pt x="39" y="8"/>
                  </a:lnTo>
                  <a:lnTo>
                    <a:pt x="28" y="0"/>
                  </a:lnTo>
                  <a:lnTo>
                    <a:pt x="18" y="0"/>
                  </a:lnTo>
                  <a:lnTo>
                    <a:pt x="10" y="0"/>
                  </a:lnTo>
                  <a:lnTo>
                    <a:pt x="0" y="8"/>
                  </a:lnTo>
                  <a:lnTo>
                    <a:pt x="0" y="18"/>
                  </a:lnTo>
                  <a:lnTo>
                    <a:pt x="0" y="29"/>
                  </a:lnTo>
                  <a:lnTo>
                    <a:pt x="10" y="36"/>
                  </a:lnTo>
                  <a:lnTo>
                    <a:pt x="18" y="36"/>
                  </a:lnTo>
                  <a:lnTo>
                    <a:pt x="28" y="36"/>
                  </a:lnTo>
                  <a:lnTo>
                    <a:pt x="39" y="29"/>
                  </a:lnTo>
                  <a:lnTo>
                    <a:pt x="39" y="18"/>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52" name="Line 38"/>
            <p:cNvSpPr>
              <a:spLocks noChangeShapeType="1"/>
            </p:cNvSpPr>
            <p:nvPr/>
          </p:nvSpPr>
          <p:spPr bwMode="auto">
            <a:xfrm>
              <a:off x="6986" y="3317"/>
              <a:ext cx="0" cy="238"/>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53" name="AutoShape 39"/>
            <p:cNvSpPr>
              <a:spLocks/>
            </p:cNvSpPr>
            <p:nvPr/>
          </p:nvSpPr>
          <p:spPr bwMode="auto">
            <a:xfrm>
              <a:off x="6950" y="3342"/>
              <a:ext cx="69" cy="180"/>
            </a:xfrm>
            <a:custGeom>
              <a:avLst/>
              <a:gdLst>
                <a:gd name="T0" fmla="+- 0 6950 6950"/>
                <a:gd name="T1" fmla="*/ T0 w 69"/>
                <a:gd name="T2" fmla="+- 0 3371 3342"/>
                <a:gd name="T3" fmla="*/ 3371 h 180"/>
                <a:gd name="T4" fmla="+- 0 7019 6950"/>
                <a:gd name="T5" fmla="*/ T4 w 69"/>
                <a:gd name="T6" fmla="+- 0 3371 3342"/>
                <a:gd name="T7" fmla="*/ 3371 h 180"/>
                <a:gd name="T8" fmla="+- 0 6950 6950"/>
                <a:gd name="T9" fmla="*/ T8 w 69"/>
                <a:gd name="T10" fmla="+- 0 3400 3342"/>
                <a:gd name="T11" fmla="*/ 3400 h 180"/>
                <a:gd name="T12" fmla="+- 0 7019 6950"/>
                <a:gd name="T13" fmla="*/ T12 w 69"/>
                <a:gd name="T14" fmla="+- 0 3400 3342"/>
                <a:gd name="T15" fmla="*/ 3400 h 180"/>
                <a:gd name="T16" fmla="+- 0 6950 6950"/>
                <a:gd name="T17" fmla="*/ T16 w 69"/>
                <a:gd name="T18" fmla="+- 0 3432 3342"/>
                <a:gd name="T19" fmla="*/ 3432 h 180"/>
                <a:gd name="T20" fmla="+- 0 7019 6950"/>
                <a:gd name="T21" fmla="*/ T20 w 69"/>
                <a:gd name="T22" fmla="+- 0 3432 3342"/>
                <a:gd name="T23" fmla="*/ 3432 h 180"/>
                <a:gd name="T24" fmla="+- 0 6950 6950"/>
                <a:gd name="T25" fmla="*/ T24 w 69"/>
                <a:gd name="T26" fmla="+- 0 3461 3342"/>
                <a:gd name="T27" fmla="*/ 3461 h 180"/>
                <a:gd name="T28" fmla="+- 0 7019 6950"/>
                <a:gd name="T29" fmla="*/ T28 w 69"/>
                <a:gd name="T30" fmla="+- 0 3461 3342"/>
                <a:gd name="T31" fmla="*/ 3461 h 180"/>
                <a:gd name="T32" fmla="+- 0 6950 6950"/>
                <a:gd name="T33" fmla="*/ T32 w 69"/>
                <a:gd name="T34" fmla="+- 0 3493 3342"/>
                <a:gd name="T35" fmla="*/ 3493 h 180"/>
                <a:gd name="T36" fmla="+- 0 7019 6950"/>
                <a:gd name="T37" fmla="*/ T36 w 69"/>
                <a:gd name="T38" fmla="+- 0 3493 3342"/>
                <a:gd name="T39" fmla="*/ 3493 h 180"/>
                <a:gd name="T40" fmla="+- 0 6950 6950"/>
                <a:gd name="T41" fmla="*/ T40 w 69"/>
                <a:gd name="T42" fmla="+- 0 3522 3342"/>
                <a:gd name="T43" fmla="*/ 3522 h 180"/>
                <a:gd name="T44" fmla="+- 0 7019 6950"/>
                <a:gd name="T45" fmla="*/ T44 w 69"/>
                <a:gd name="T46" fmla="+- 0 3522 3342"/>
                <a:gd name="T47" fmla="*/ 3522 h 180"/>
                <a:gd name="T48" fmla="+- 0 6950 6950"/>
                <a:gd name="T49" fmla="*/ T48 w 69"/>
                <a:gd name="T50" fmla="+- 0 3342 3342"/>
                <a:gd name="T51" fmla="*/ 3342 h 180"/>
                <a:gd name="T52" fmla="+- 0 7019 6950"/>
                <a:gd name="T53" fmla="*/ T52 w 69"/>
                <a:gd name="T54" fmla="+- 0 3342 3342"/>
                <a:gd name="T55" fmla="*/ 3342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9" y="29"/>
                  </a:lnTo>
                  <a:moveTo>
                    <a:pt x="0" y="58"/>
                  </a:moveTo>
                  <a:lnTo>
                    <a:pt x="69" y="58"/>
                  </a:lnTo>
                  <a:moveTo>
                    <a:pt x="0" y="90"/>
                  </a:moveTo>
                  <a:lnTo>
                    <a:pt x="69" y="90"/>
                  </a:lnTo>
                  <a:moveTo>
                    <a:pt x="0" y="119"/>
                  </a:moveTo>
                  <a:lnTo>
                    <a:pt x="69" y="119"/>
                  </a:lnTo>
                  <a:moveTo>
                    <a:pt x="0" y="151"/>
                  </a:moveTo>
                  <a:lnTo>
                    <a:pt x="69" y="151"/>
                  </a:lnTo>
                  <a:moveTo>
                    <a:pt x="0" y="180"/>
                  </a:moveTo>
                  <a:lnTo>
                    <a:pt x="69" y="180"/>
                  </a:lnTo>
                  <a:moveTo>
                    <a:pt x="0" y="0"/>
                  </a:moveTo>
                  <a:lnTo>
                    <a:pt x="69"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54" name="Freeform 40"/>
            <p:cNvSpPr>
              <a:spLocks/>
            </p:cNvSpPr>
            <p:nvPr/>
          </p:nvSpPr>
          <p:spPr bwMode="auto">
            <a:xfrm>
              <a:off x="6964" y="3554"/>
              <a:ext cx="40" cy="40"/>
            </a:xfrm>
            <a:custGeom>
              <a:avLst/>
              <a:gdLst>
                <a:gd name="T0" fmla="+- 0 6997 6965"/>
                <a:gd name="T1" fmla="*/ T0 w 40"/>
                <a:gd name="T2" fmla="+- 0 3555 3555"/>
                <a:gd name="T3" fmla="*/ 3555 h 40"/>
                <a:gd name="T4" fmla="+- 0 6976 6965"/>
                <a:gd name="T5" fmla="*/ T4 w 40"/>
                <a:gd name="T6" fmla="+- 0 3555 3555"/>
                <a:gd name="T7" fmla="*/ 3555 h 40"/>
                <a:gd name="T8" fmla="+- 0 6965 6965"/>
                <a:gd name="T9" fmla="*/ T8 w 40"/>
                <a:gd name="T10" fmla="+- 0 3565 3555"/>
                <a:gd name="T11" fmla="*/ 3565 h 40"/>
                <a:gd name="T12" fmla="+- 0 6965 6965"/>
                <a:gd name="T13" fmla="*/ T12 w 40"/>
                <a:gd name="T14" fmla="+- 0 3583 3555"/>
                <a:gd name="T15" fmla="*/ 3583 h 40"/>
                <a:gd name="T16" fmla="+- 0 6976 6965"/>
                <a:gd name="T17" fmla="*/ T16 w 40"/>
                <a:gd name="T18" fmla="+- 0 3594 3555"/>
                <a:gd name="T19" fmla="*/ 3594 h 40"/>
                <a:gd name="T20" fmla="+- 0 6997 6965"/>
                <a:gd name="T21" fmla="*/ T20 w 40"/>
                <a:gd name="T22" fmla="+- 0 3594 3555"/>
                <a:gd name="T23" fmla="*/ 3594 h 40"/>
                <a:gd name="T24" fmla="+- 0 7004 6965"/>
                <a:gd name="T25" fmla="*/ T24 w 40"/>
                <a:gd name="T26" fmla="+- 0 3583 3555"/>
                <a:gd name="T27" fmla="*/ 3583 h 40"/>
                <a:gd name="T28" fmla="+- 0 7004 6965"/>
                <a:gd name="T29" fmla="*/ T28 w 40"/>
                <a:gd name="T30" fmla="+- 0 3573 3555"/>
                <a:gd name="T31" fmla="*/ 3573 h 40"/>
                <a:gd name="T32" fmla="+- 0 7004 6965"/>
                <a:gd name="T33" fmla="*/ T32 w 40"/>
                <a:gd name="T34" fmla="+- 0 3565 3555"/>
                <a:gd name="T35" fmla="*/ 3565 h 40"/>
                <a:gd name="T36" fmla="+- 0 6997 6965"/>
                <a:gd name="T37" fmla="*/ T36 w 40"/>
                <a:gd name="T38" fmla="+- 0 3555 3555"/>
                <a:gd name="T39" fmla="*/ 3555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32" y="0"/>
                  </a:moveTo>
                  <a:lnTo>
                    <a:pt x="11" y="0"/>
                  </a:lnTo>
                  <a:lnTo>
                    <a:pt x="0" y="10"/>
                  </a:lnTo>
                  <a:lnTo>
                    <a:pt x="0" y="28"/>
                  </a:lnTo>
                  <a:lnTo>
                    <a:pt x="11" y="39"/>
                  </a:lnTo>
                  <a:lnTo>
                    <a:pt x="32" y="39"/>
                  </a:lnTo>
                  <a:lnTo>
                    <a:pt x="39" y="28"/>
                  </a:lnTo>
                  <a:lnTo>
                    <a:pt x="39" y="18"/>
                  </a:lnTo>
                  <a:lnTo>
                    <a:pt x="39" y="10"/>
                  </a:ln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55" name="AutoShape 41"/>
            <p:cNvSpPr>
              <a:spLocks/>
            </p:cNvSpPr>
            <p:nvPr/>
          </p:nvSpPr>
          <p:spPr bwMode="auto">
            <a:xfrm>
              <a:off x="6496" y="3133"/>
              <a:ext cx="936" cy="461"/>
            </a:xfrm>
            <a:custGeom>
              <a:avLst/>
              <a:gdLst>
                <a:gd name="T0" fmla="+- 0 7004 6497"/>
                <a:gd name="T1" fmla="*/ T0 w 936"/>
                <a:gd name="T2" fmla="+- 0 3573 3133"/>
                <a:gd name="T3" fmla="*/ 3573 h 461"/>
                <a:gd name="T4" fmla="+- 0 7004 6497"/>
                <a:gd name="T5" fmla="*/ T4 w 936"/>
                <a:gd name="T6" fmla="+- 0 3565 3133"/>
                <a:gd name="T7" fmla="*/ 3565 h 461"/>
                <a:gd name="T8" fmla="+- 0 6997 6497"/>
                <a:gd name="T9" fmla="*/ T8 w 936"/>
                <a:gd name="T10" fmla="+- 0 3555 3133"/>
                <a:gd name="T11" fmla="*/ 3555 h 461"/>
                <a:gd name="T12" fmla="+- 0 6986 6497"/>
                <a:gd name="T13" fmla="*/ T12 w 936"/>
                <a:gd name="T14" fmla="+- 0 3555 3133"/>
                <a:gd name="T15" fmla="*/ 3555 h 461"/>
                <a:gd name="T16" fmla="+- 0 6976 6497"/>
                <a:gd name="T17" fmla="*/ T16 w 936"/>
                <a:gd name="T18" fmla="+- 0 3555 3133"/>
                <a:gd name="T19" fmla="*/ 3555 h 461"/>
                <a:gd name="T20" fmla="+- 0 6965 6497"/>
                <a:gd name="T21" fmla="*/ T20 w 936"/>
                <a:gd name="T22" fmla="+- 0 3565 3133"/>
                <a:gd name="T23" fmla="*/ 3565 h 461"/>
                <a:gd name="T24" fmla="+- 0 6965 6497"/>
                <a:gd name="T25" fmla="*/ T24 w 936"/>
                <a:gd name="T26" fmla="+- 0 3573 3133"/>
                <a:gd name="T27" fmla="*/ 3573 h 461"/>
                <a:gd name="T28" fmla="+- 0 6965 6497"/>
                <a:gd name="T29" fmla="*/ T28 w 936"/>
                <a:gd name="T30" fmla="+- 0 3583 3133"/>
                <a:gd name="T31" fmla="*/ 3583 h 461"/>
                <a:gd name="T32" fmla="+- 0 6976 6497"/>
                <a:gd name="T33" fmla="*/ T32 w 936"/>
                <a:gd name="T34" fmla="+- 0 3594 3133"/>
                <a:gd name="T35" fmla="*/ 3594 h 461"/>
                <a:gd name="T36" fmla="+- 0 6986 6497"/>
                <a:gd name="T37" fmla="*/ T36 w 936"/>
                <a:gd name="T38" fmla="+- 0 3594 3133"/>
                <a:gd name="T39" fmla="*/ 3594 h 461"/>
                <a:gd name="T40" fmla="+- 0 6997 6497"/>
                <a:gd name="T41" fmla="*/ T40 w 936"/>
                <a:gd name="T42" fmla="+- 0 3594 3133"/>
                <a:gd name="T43" fmla="*/ 3594 h 461"/>
                <a:gd name="T44" fmla="+- 0 7004 6497"/>
                <a:gd name="T45" fmla="*/ T44 w 936"/>
                <a:gd name="T46" fmla="+- 0 3583 3133"/>
                <a:gd name="T47" fmla="*/ 3583 h 461"/>
                <a:gd name="T48" fmla="+- 0 7004 6497"/>
                <a:gd name="T49" fmla="*/ T48 w 936"/>
                <a:gd name="T50" fmla="+- 0 3573 3133"/>
                <a:gd name="T51" fmla="*/ 3573 h 461"/>
                <a:gd name="T52" fmla="+- 0 6497 6497"/>
                <a:gd name="T53" fmla="*/ T52 w 936"/>
                <a:gd name="T54" fmla="+- 0 3133 3133"/>
                <a:gd name="T55" fmla="*/ 3133 h 461"/>
                <a:gd name="T56" fmla="+- 0 6518 6497"/>
                <a:gd name="T57" fmla="*/ T56 w 936"/>
                <a:gd name="T58" fmla="+- 0 3174 3133"/>
                <a:gd name="T59" fmla="*/ 3174 h 461"/>
                <a:gd name="T60" fmla="+- 0 6549 6497"/>
                <a:gd name="T61" fmla="*/ T60 w 936"/>
                <a:gd name="T62" fmla="+- 0 3214 3133"/>
                <a:gd name="T63" fmla="*/ 3214 h 461"/>
                <a:gd name="T64" fmla="+- 0 6590 6497"/>
                <a:gd name="T65" fmla="*/ T64 w 936"/>
                <a:gd name="T66" fmla="+- 0 3253 3133"/>
                <a:gd name="T67" fmla="*/ 3253 h 461"/>
                <a:gd name="T68" fmla="+- 0 6639 6497"/>
                <a:gd name="T69" fmla="*/ T68 w 936"/>
                <a:gd name="T70" fmla="+- 0 3290 3133"/>
                <a:gd name="T71" fmla="*/ 3290 h 461"/>
                <a:gd name="T72" fmla="+- 0 6695 6497"/>
                <a:gd name="T73" fmla="*/ T72 w 936"/>
                <a:gd name="T74" fmla="+- 0 3326 3133"/>
                <a:gd name="T75" fmla="*/ 3326 h 461"/>
                <a:gd name="T76" fmla="+- 0 6759 6497"/>
                <a:gd name="T77" fmla="*/ T76 w 936"/>
                <a:gd name="T78" fmla="+- 0 3360 3133"/>
                <a:gd name="T79" fmla="*/ 3360 h 461"/>
                <a:gd name="T80" fmla="+- 0 6828 6497"/>
                <a:gd name="T81" fmla="*/ T80 w 936"/>
                <a:gd name="T82" fmla="+- 0 3392 3133"/>
                <a:gd name="T83" fmla="*/ 3392 h 461"/>
                <a:gd name="T84" fmla="+- 0 6904 6497"/>
                <a:gd name="T85" fmla="*/ T84 w 936"/>
                <a:gd name="T86" fmla="+- 0 3422 3133"/>
                <a:gd name="T87" fmla="*/ 3422 h 461"/>
                <a:gd name="T88" fmla="+- 0 6984 6497"/>
                <a:gd name="T89" fmla="*/ T88 w 936"/>
                <a:gd name="T90" fmla="+- 0 3448 3133"/>
                <a:gd name="T91" fmla="*/ 3448 h 461"/>
                <a:gd name="T92" fmla="+- 0 7068 6497"/>
                <a:gd name="T93" fmla="*/ T92 w 936"/>
                <a:gd name="T94" fmla="+- 0 3472 3133"/>
                <a:gd name="T95" fmla="*/ 3472 h 461"/>
                <a:gd name="T96" fmla="+- 0 7156 6497"/>
                <a:gd name="T97" fmla="*/ T96 w 936"/>
                <a:gd name="T98" fmla="+- 0 3492 3133"/>
                <a:gd name="T99" fmla="*/ 3492 h 461"/>
                <a:gd name="T100" fmla="+- 0 7247 6497"/>
                <a:gd name="T101" fmla="*/ T100 w 936"/>
                <a:gd name="T102" fmla="+- 0 3508 3133"/>
                <a:gd name="T103" fmla="*/ 3508 h 461"/>
                <a:gd name="T104" fmla="+- 0 7339 6497"/>
                <a:gd name="T105" fmla="*/ T104 w 936"/>
                <a:gd name="T106" fmla="+- 0 3521 3133"/>
                <a:gd name="T107" fmla="*/ 3521 h 461"/>
                <a:gd name="T108" fmla="+- 0 7433 6497"/>
                <a:gd name="T109" fmla="*/ T108 w 936"/>
                <a:gd name="T110" fmla="+- 0 3529 3133"/>
                <a:gd name="T111" fmla="*/ 3529 h 46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Lst>
              <a:rect l="0" t="0" r="r" b="b"/>
              <a:pathLst>
                <a:path w="936" h="461">
                  <a:moveTo>
                    <a:pt x="507" y="440"/>
                  </a:moveTo>
                  <a:lnTo>
                    <a:pt x="507" y="432"/>
                  </a:lnTo>
                  <a:lnTo>
                    <a:pt x="500" y="422"/>
                  </a:lnTo>
                  <a:lnTo>
                    <a:pt x="489" y="422"/>
                  </a:lnTo>
                  <a:lnTo>
                    <a:pt x="479" y="422"/>
                  </a:lnTo>
                  <a:lnTo>
                    <a:pt x="468" y="432"/>
                  </a:lnTo>
                  <a:lnTo>
                    <a:pt x="468" y="440"/>
                  </a:lnTo>
                  <a:lnTo>
                    <a:pt x="468" y="450"/>
                  </a:lnTo>
                  <a:lnTo>
                    <a:pt x="479" y="461"/>
                  </a:lnTo>
                  <a:lnTo>
                    <a:pt x="489" y="461"/>
                  </a:lnTo>
                  <a:lnTo>
                    <a:pt x="500" y="461"/>
                  </a:lnTo>
                  <a:lnTo>
                    <a:pt x="507" y="450"/>
                  </a:lnTo>
                  <a:lnTo>
                    <a:pt x="507" y="440"/>
                  </a:lnTo>
                  <a:close/>
                  <a:moveTo>
                    <a:pt x="0" y="0"/>
                  </a:moveTo>
                  <a:lnTo>
                    <a:pt x="21" y="41"/>
                  </a:lnTo>
                  <a:lnTo>
                    <a:pt x="52" y="81"/>
                  </a:lnTo>
                  <a:lnTo>
                    <a:pt x="93" y="120"/>
                  </a:lnTo>
                  <a:lnTo>
                    <a:pt x="142" y="157"/>
                  </a:lnTo>
                  <a:lnTo>
                    <a:pt x="198" y="193"/>
                  </a:lnTo>
                  <a:lnTo>
                    <a:pt x="262" y="227"/>
                  </a:lnTo>
                  <a:lnTo>
                    <a:pt x="331" y="259"/>
                  </a:lnTo>
                  <a:lnTo>
                    <a:pt x="407" y="289"/>
                  </a:lnTo>
                  <a:lnTo>
                    <a:pt x="487" y="315"/>
                  </a:lnTo>
                  <a:lnTo>
                    <a:pt x="571" y="339"/>
                  </a:lnTo>
                  <a:lnTo>
                    <a:pt x="659" y="359"/>
                  </a:lnTo>
                  <a:lnTo>
                    <a:pt x="750" y="375"/>
                  </a:lnTo>
                  <a:lnTo>
                    <a:pt x="842" y="388"/>
                  </a:lnTo>
                  <a:lnTo>
                    <a:pt x="936" y="396"/>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56" name="AutoShape 42"/>
            <p:cNvSpPr>
              <a:spLocks/>
            </p:cNvSpPr>
            <p:nvPr/>
          </p:nvSpPr>
          <p:spPr bwMode="auto">
            <a:xfrm>
              <a:off x="4714" y="1992"/>
              <a:ext cx="213" cy="519"/>
            </a:xfrm>
            <a:custGeom>
              <a:avLst/>
              <a:gdLst>
                <a:gd name="T0" fmla="+- 0 4715 4715"/>
                <a:gd name="T1" fmla="*/ T0 w 213"/>
                <a:gd name="T2" fmla="+- 0 1992 1992"/>
                <a:gd name="T3" fmla="*/ 1992 h 519"/>
                <a:gd name="T4" fmla="+- 0 4859 4715"/>
                <a:gd name="T5" fmla="*/ T4 w 213"/>
                <a:gd name="T6" fmla="+- 0 2089 1992"/>
                <a:gd name="T7" fmla="*/ 2089 h 519"/>
                <a:gd name="T8" fmla="+- 0 4715 4715"/>
                <a:gd name="T9" fmla="*/ T8 w 213"/>
                <a:gd name="T10" fmla="+- 0 2313 1992"/>
                <a:gd name="T11" fmla="*/ 2313 h 519"/>
                <a:gd name="T12" fmla="+- 0 4927 4715"/>
                <a:gd name="T13" fmla="*/ T12 w 213"/>
                <a:gd name="T14" fmla="+- 0 2511 1992"/>
                <a:gd name="T15" fmla="*/ 2511 h 519"/>
              </a:gdLst>
              <a:ahLst/>
              <a:cxnLst>
                <a:cxn ang="0">
                  <a:pos x="T1" y="T3"/>
                </a:cxn>
                <a:cxn ang="0">
                  <a:pos x="T5" y="T7"/>
                </a:cxn>
                <a:cxn ang="0">
                  <a:pos x="T9" y="T11"/>
                </a:cxn>
                <a:cxn ang="0">
                  <a:pos x="T13" y="T15"/>
                </a:cxn>
              </a:cxnLst>
              <a:rect l="0" t="0" r="r" b="b"/>
              <a:pathLst>
                <a:path w="213" h="519">
                  <a:moveTo>
                    <a:pt x="0" y="0"/>
                  </a:moveTo>
                  <a:lnTo>
                    <a:pt x="144" y="97"/>
                  </a:lnTo>
                  <a:moveTo>
                    <a:pt x="0" y="321"/>
                  </a:moveTo>
                  <a:lnTo>
                    <a:pt x="212" y="519"/>
                  </a:lnTo>
                </a:path>
              </a:pathLst>
            </a:custGeom>
            <a:noFill/>
            <a:ln w="23203">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57" name="Freeform 43"/>
            <p:cNvSpPr>
              <a:spLocks/>
            </p:cNvSpPr>
            <p:nvPr/>
          </p:nvSpPr>
          <p:spPr bwMode="auto">
            <a:xfrm>
              <a:off x="4844" y="2075"/>
              <a:ext cx="36" cy="36"/>
            </a:xfrm>
            <a:custGeom>
              <a:avLst/>
              <a:gdLst>
                <a:gd name="T0" fmla="+- 0 4873 4844"/>
                <a:gd name="T1" fmla="*/ T0 w 36"/>
                <a:gd name="T2" fmla="+- 0 2075 2075"/>
                <a:gd name="T3" fmla="*/ 2075 h 36"/>
                <a:gd name="T4" fmla="+- 0 4852 4844"/>
                <a:gd name="T5" fmla="*/ T4 w 36"/>
                <a:gd name="T6" fmla="+- 0 2075 2075"/>
                <a:gd name="T7" fmla="*/ 2075 h 36"/>
                <a:gd name="T8" fmla="+- 0 4844 4844"/>
                <a:gd name="T9" fmla="*/ T8 w 36"/>
                <a:gd name="T10" fmla="+- 0 2082 2075"/>
                <a:gd name="T11" fmla="*/ 2082 h 36"/>
                <a:gd name="T12" fmla="+- 0 4844 4844"/>
                <a:gd name="T13" fmla="*/ T12 w 36"/>
                <a:gd name="T14" fmla="+- 0 2104 2075"/>
                <a:gd name="T15" fmla="*/ 2104 h 36"/>
                <a:gd name="T16" fmla="+- 0 4852 4844"/>
                <a:gd name="T17" fmla="*/ T16 w 36"/>
                <a:gd name="T18" fmla="+- 0 2111 2075"/>
                <a:gd name="T19" fmla="*/ 2111 h 36"/>
                <a:gd name="T20" fmla="+- 0 4873 4844"/>
                <a:gd name="T21" fmla="*/ T20 w 36"/>
                <a:gd name="T22" fmla="+- 0 2111 2075"/>
                <a:gd name="T23" fmla="*/ 2111 h 36"/>
                <a:gd name="T24" fmla="+- 0 4880 4844"/>
                <a:gd name="T25" fmla="*/ T24 w 36"/>
                <a:gd name="T26" fmla="+- 0 2104 2075"/>
                <a:gd name="T27" fmla="*/ 2104 h 36"/>
                <a:gd name="T28" fmla="+- 0 4880 4844"/>
                <a:gd name="T29" fmla="*/ T28 w 36"/>
                <a:gd name="T30" fmla="+- 0 2093 2075"/>
                <a:gd name="T31" fmla="*/ 2093 h 36"/>
                <a:gd name="T32" fmla="+- 0 4880 4844"/>
                <a:gd name="T33" fmla="*/ T32 w 36"/>
                <a:gd name="T34" fmla="+- 0 2082 2075"/>
                <a:gd name="T35" fmla="*/ 2082 h 36"/>
                <a:gd name="T36" fmla="+- 0 4873 4844"/>
                <a:gd name="T37" fmla="*/ T36 w 36"/>
                <a:gd name="T38" fmla="+- 0 2075 2075"/>
                <a:gd name="T39" fmla="*/ 2075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36" h="36">
                  <a:moveTo>
                    <a:pt x="29" y="0"/>
                  </a:moveTo>
                  <a:lnTo>
                    <a:pt x="8" y="0"/>
                  </a:lnTo>
                  <a:lnTo>
                    <a:pt x="0" y="7"/>
                  </a:lnTo>
                  <a:lnTo>
                    <a:pt x="0" y="29"/>
                  </a:lnTo>
                  <a:lnTo>
                    <a:pt x="8" y="36"/>
                  </a:lnTo>
                  <a:lnTo>
                    <a:pt x="29" y="36"/>
                  </a:lnTo>
                  <a:lnTo>
                    <a:pt x="36" y="29"/>
                  </a:lnTo>
                  <a:lnTo>
                    <a:pt x="36" y="18"/>
                  </a:lnTo>
                  <a:lnTo>
                    <a:pt x="36" y="7"/>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58" name="Freeform 44"/>
            <p:cNvSpPr>
              <a:spLocks/>
            </p:cNvSpPr>
            <p:nvPr/>
          </p:nvSpPr>
          <p:spPr bwMode="auto">
            <a:xfrm>
              <a:off x="4844" y="2075"/>
              <a:ext cx="36" cy="36"/>
            </a:xfrm>
            <a:custGeom>
              <a:avLst/>
              <a:gdLst>
                <a:gd name="T0" fmla="+- 0 4880 4844"/>
                <a:gd name="T1" fmla="*/ T0 w 36"/>
                <a:gd name="T2" fmla="+- 0 2093 2075"/>
                <a:gd name="T3" fmla="*/ 2093 h 36"/>
                <a:gd name="T4" fmla="+- 0 4880 4844"/>
                <a:gd name="T5" fmla="*/ T4 w 36"/>
                <a:gd name="T6" fmla="+- 0 2082 2075"/>
                <a:gd name="T7" fmla="*/ 2082 h 36"/>
                <a:gd name="T8" fmla="+- 0 4873 4844"/>
                <a:gd name="T9" fmla="*/ T8 w 36"/>
                <a:gd name="T10" fmla="+- 0 2075 2075"/>
                <a:gd name="T11" fmla="*/ 2075 h 36"/>
                <a:gd name="T12" fmla="+- 0 4862 4844"/>
                <a:gd name="T13" fmla="*/ T12 w 36"/>
                <a:gd name="T14" fmla="+- 0 2075 2075"/>
                <a:gd name="T15" fmla="*/ 2075 h 36"/>
                <a:gd name="T16" fmla="+- 0 4852 4844"/>
                <a:gd name="T17" fmla="*/ T16 w 36"/>
                <a:gd name="T18" fmla="+- 0 2075 2075"/>
                <a:gd name="T19" fmla="*/ 2075 h 36"/>
                <a:gd name="T20" fmla="+- 0 4844 4844"/>
                <a:gd name="T21" fmla="*/ T20 w 36"/>
                <a:gd name="T22" fmla="+- 0 2082 2075"/>
                <a:gd name="T23" fmla="*/ 2082 h 36"/>
                <a:gd name="T24" fmla="+- 0 4844 4844"/>
                <a:gd name="T25" fmla="*/ T24 w 36"/>
                <a:gd name="T26" fmla="+- 0 2093 2075"/>
                <a:gd name="T27" fmla="*/ 2093 h 36"/>
                <a:gd name="T28" fmla="+- 0 4844 4844"/>
                <a:gd name="T29" fmla="*/ T28 w 36"/>
                <a:gd name="T30" fmla="+- 0 2104 2075"/>
                <a:gd name="T31" fmla="*/ 2104 h 36"/>
                <a:gd name="T32" fmla="+- 0 4852 4844"/>
                <a:gd name="T33" fmla="*/ T32 w 36"/>
                <a:gd name="T34" fmla="+- 0 2111 2075"/>
                <a:gd name="T35" fmla="*/ 2111 h 36"/>
                <a:gd name="T36" fmla="+- 0 4862 4844"/>
                <a:gd name="T37" fmla="*/ T36 w 36"/>
                <a:gd name="T38" fmla="+- 0 2111 2075"/>
                <a:gd name="T39" fmla="*/ 2111 h 36"/>
                <a:gd name="T40" fmla="+- 0 4873 4844"/>
                <a:gd name="T41" fmla="*/ T40 w 36"/>
                <a:gd name="T42" fmla="+- 0 2111 2075"/>
                <a:gd name="T43" fmla="*/ 2111 h 36"/>
                <a:gd name="T44" fmla="+- 0 4880 4844"/>
                <a:gd name="T45" fmla="*/ T44 w 36"/>
                <a:gd name="T46" fmla="+- 0 2104 2075"/>
                <a:gd name="T47" fmla="*/ 2104 h 36"/>
                <a:gd name="T48" fmla="+- 0 4880 4844"/>
                <a:gd name="T49" fmla="*/ T48 w 36"/>
                <a:gd name="T50" fmla="+- 0 2093 2075"/>
                <a:gd name="T51" fmla="*/ 2093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6" h="36">
                  <a:moveTo>
                    <a:pt x="36" y="18"/>
                  </a:moveTo>
                  <a:lnTo>
                    <a:pt x="36" y="7"/>
                  </a:lnTo>
                  <a:lnTo>
                    <a:pt x="29" y="0"/>
                  </a:lnTo>
                  <a:lnTo>
                    <a:pt x="18" y="0"/>
                  </a:lnTo>
                  <a:lnTo>
                    <a:pt x="8" y="0"/>
                  </a:lnTo>
                  <a:lnTo>
                    <a:pt x="0" y="7"/>
                  </a:lnTo>
                  <a:lnTo>
                    <a:pt x="0" y="18"/>
                  </a:lnTo>
                  <a:lnTo>
                    <a:pt x="0" y="29"/>
                  </a:lnTo>
                  <a:lnTo>
                    <a:pt x="8" y="36"/>
                  </a:lnTo>
                  <a:lnTo>
                    <a:pt x="18" y="36"/>
                  </a:lnTo>
                  <a:lnTo>
                    <a:pt x="29" y="36"/>
                  </a:lnTo>
                  <a:lnTo>
                    <a:pt x="36" y="29"/>
                  </a:lnTo>
                  <a:lnTo>
                    <a:pt x="36" y="18"/>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59" name="Line 45"/>
            <p:cNvSpPr>
              <a:spLocks noChangeShapeType="1"/>
            </p:cNvSpPr>
            <p:nvPr/>
          </p:nvSpPr>
          <p:spPr bwMode="auto">
            <a:xfrm>
              <a:off x="4528" y="3033"/>
              <a:ext cx="489" cy="453"/>
            </a:xfrm>
            <a:prstGeom prst="line">
              <a:avLst/>
            </a:prstGeom>
            <a:noFill/>
            <a:ln w="23203">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60" name="Line 46"/>
            <p:cNvSpPr>
              <a:spLocks noChangeShapeType="1"/>
            </p:cNvSpPr>
            <p:nvPr/>
          </p:nvSpPr>
          <p:spPr bwMode="auto">
            <a:xfrm>
              <a:off x="4934" y="2514"/>
              <a:ext cx="0" cy="241"/>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61" name="AutoShape 47"/>
            <p:cNvSpPr>
              <a:spLocks/>
            </p:cNvSpPr>
            <p:nvPr/>
          </p:nvSpPr>
          <p:spPr bwMode="auto">
            <a:xfrm>
              <a:off x="4901" y="2543"/>
              <a:ext cx="69" cy="180"/>
            </a:xfrm>
            <a:custGeom>
              <a:avLst/>
              <a:gdLst>
                <a:gd name="T0" fmla="+- 0 4902 4902"/>
                <a:gd name="T1" fmla="*/ T0 w 69"/>
                <a:gd name="T2" fmla="+- 0 2568 2543"/>
                <a:gd name="T3" fmla="*/ 2568 h 180"/>
                <a:gd name="T4" fmla="+- 0 4970 4902"/>
                <a:gd name="T5" fmla="*/ T4 w 69"/>
                <a:gd name="T6" fmla="+- 0 2568 2543"/>
                <a:gd name="T7" fmla="*/ 2568 h 180"/>
                <a:gd name="T8" fmla="+- 0 4902 4902"/>
                <a:gd name="T9" fmla="*/ T8 w 69"/>
                <a:gd name="T10" fmla="+- 0 2601 2543"/>
                <a:gd name="T11" fmla="*/ 2601 h 180"/>
                <a:gd name="T12" fmla="+- 0 4970 4902"/>
                <a:gd name="T13" fmla="*/ T12 w 69"/>
                <a:gd name="T14" fmla="+- 0 2601 2543"/>
                <a:gd name="T15" fmla="*/ 2601 h 180"/>
                <a:gd name="T16" fmla="+- 0 4902 4902"/>
                <a:gd name="T17" fmla="*/ T16 w 69"/>
                <a:gd name="T18" fmla="+- 0 2629 2543"/>
                <a:gd name="T19" fmla="*/ 2629 h 180"/>
                <a:gd name="T20" fmla="+- 0 4970 4902"/>
                <a:gd name="T21" fmla="*/ T20 w 69"/>
                <a:gd name="T22" fmla="+- 0 2629 2543"/>
                <a:gd name="T23" fmla="*/ 2629 h 180"/>
                <a:gd name="T24" fmla="+- 0 4902 4902"/>
                <a:gd name="T25" fmla="*/ T24 w 69"/>
                <a:gd name="T26" fmla="+- 0 2662 2543"/>
                <a:gd name="T27" fmla="*/ 2662 h 180"/>
                <a:gd name="T28" fmla="+- 0 4970 4902"/>
                <a:gd name="T29" fmla="*/ T28 w 69"/>
                <a:gd name="T30" fmla="+- 0 2662 2543"/>
                <a:gd name="T31" fmla="*/ 2662 h 180"/>
                <a:gd name="T32" fmla="+- 0 4902 4902"/>
                <a:gd name="T33" fmla="*/ T32 w 69"/>
                <a:gd name="T34" fmla="+- 0 2691 2543"/>
                <a:gd name="T35" fmla="*/ 2691 h 180"/>
                <a:gd name="T36" fmla="+- 0 4970 4902"/>
                <a:gd name="T37" fmla="*/ T36 w 69"/>
                <a:gd name="T38" fmla="+- 0 2691 2543"/>
                <a:gd name="T39" fmla="*/ 2691 h 180"/>
                <a:gd name="T40" fmla="+- 0 4902 4902"/>
                <a:gd name="T41" fmla="*/ T40 w 69"/>
                <a:gd name="T42" fmla="+- 0 2723 2543"/>
                <a:gd name="T43" fmla="*/ 2723 h 180"/>
                <a:gd name="T44" fmla="+- 0 4970 4902"/>
                <a:gd name="T45" fmla="*/ T44 w 69"/>
                <a:gd name="T46" fmla="+- 0 2723 2543"/>
                <a:gd name="T47" fmla="*/ 2723 h 180"/>
                <a:gd name="T48" fmla="+- 0 4902 4902"/>
                <a:gd name="T49" fmla="*/ T48 w 69"/>
                <a:gd name="T50" fmla="+- 0 2543 2543"/>
                <a:gd name="T51" fmla="*/ 2543 h 180"/>
                <a:gd name="T52" fmla="+- 0 4970 4902"/>
                <a:gd name="T53" fmla="*/ T52 w 69"/>
                <a:gd name="T54" fmla="+- 0 2543 2543"/>
                <a:gd name="T55" fmla="*/ 2543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5"/>
                  </a:moveTo>
                  <a:lnTo>
                    <a:pt x="68" y="25"/>
                  </a:lnTo>
                  <a:moveTo>
                    <a:pt x="0" y="58"/>
                  </a:moveTo>
                  <a:lnTo>
                    <a:pt x="68" y="58"/>
                  </a:lnTo>
                  <a:moveTo>
                    <a:pt x="0" y="86"/>
                  </a:moveTo>
                  <a:lnTo>
                    <a:pt x="68" y="86"/>
                  </a:lnTo>
                  <a:moveTo>
                    <a:pt x="0" y="119"/>
                  </a:moveTo>
                  <a:lnTo>
                    <a:pt x="68" y="119"/>
                  </a:lnTo>
                  <a:moveTo>
                    <a:pt x="0" y="148"/>
                  </a:moveTo>
                  <a:lnTo>
                    <a:pt x="68" y="148"/>
                  </a:lnTo>
                  <a:moveTo>
                    <a:pt x="0" y="180"/>
                  </a:moveTo>
                  <a:lnTo>
                    <a:pt x="68" y="180"/>
                  </a:lnTo>
                  <a:moveTo>
                    <a:pt x="0" y="0"/>
                  </a:moveTo>
                  <a:lnTo>
                    <a:pt x="68"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62" name="Freeform 48"/>
            <p:cNvSpPr>
              <a:spLocks/>
            </p:cNvSpPr>
            <p:nvPr/>
          </p:nvSpPr>
          <p:spPr bwMode="auto">
            <a:xfrm>
              <a:off x="4916" y="2755"/>
              <a:ext cx="40" cy="36"/>
            </a:xfrm>
            <a:custGeom>
              <a:avLst/>
              <a:gdLst>
                <a:gd name="T0" fmla="+- 0 4945 4916"/>
                <a:gd name="T1" fmla="*/ T0 w 40"/>
                <a:gd name="T2" fmla="+- 0 2755 2755"/>
                <a:gd name="T3" fmla="*/ 2755 h 36"/>
                <a:gd name="T4" fmla="+- 0 4924 4916"/>
                <a:gd name="T5" fmla="*/ T4 w 40"/>
                <a:gd name="T6" fmla="+- 0 2755 2755"/>
                <a:gd name="T7" fmla="*/ 2755 h 36"/>
                <a:gd name="T8" fmla="+- 0 4916 4916"/>
                <a:gd name="T9" fmla="*/ T8 w 40"/>
                <a:gd name="T10" fmla="+- 0 2763 2755"/>
                <a:gd name="T11" fmla="*/ 2763 h 36"/>
                <a:gd name="T12" fmla="+- 0 4916 4916"/>
                <a:gd name="T13" fmla="*/ T12 w 40"/>
                <a:gd name="T14" fmla="+- 0 2784 2755"/>
                <a:gd name="T15" fmla="*/ 2784 h 36"/>
                <a:gd name="T16" fmla="+- 0 4924 4916"/>
                <a:gd name="T17" fmla="*/ T16 w 40"/>
                <a:gd name="T18" fmla="+- 0 2791 2755"/>
                <a:gd name="T19" fmla="*/ 2791 h 36"/>
                <a:gd name="T20" fmla="+- 0 4945 4916"/>
                <a:gd name="T21" fmla="*/ T20 w 40"/>
                <a:gd name="T22" fmla="+- 0 2791 2755"/>
                <a:gd name="T23" fmla="*/ 2791 h 36"/>
                <a:gd name="T24" fmla="+- 0 4956 4916"/>
                <a:gd name="T25" fmla="*/ T24 w 40"/>
                <a:gd name="T26" fmla="+- 0 2784 2755"/>
                <a:gd name="T27" fmla="*/ 2784 h 36"/>
                <a:gd name="T28" fmla="+- 0 4956 4916"/>
                <a:gd name="T29" fmla="*/ T28 w 40"/>
                <a:gd name="T30" fmla="+- 0 2773 2755"/>
                <a:gd name="T31" fmla="*/ 2773 h 36"/>
                <a:gd name="T32" fmla="+- 0 4956 4916"/>
                <a:gd name="T33" fmla="*/ T32 w 40"/>
                <a:gd name="T34" fmla="+- 0 2763 2755"/>
                <a:gd name="T35" fmla="*/ 2763 h 36"/>
                <a:gd name="T36" fmla="+- 0 4945 4916"/>
                <a:gd name="T37" fmla="*/ T36 w 40"/>
                <a:gd name="T38" fmla="+- 0 2755 2755"/>
                <a:gd name="T39" fmla="*/ 2755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36">
                  <a:moveTo>
                    <a:pt x="29" y="0"/>
                  </a:moveTo>
                  <a:lnTo>
                    <a:pt x="8" y="0"/>
                  </a:lnTo>
                  <a:lnTo>
                    <a:pt x="0" y="8"/>
                  </a:lnTo>
                  <a:lnTo>
                    <a:pt x="0" y="29"/>
                  </a:lnTo>
                  <a:lnTo>
                    <a:pt x="8" y="36"/>
                  </a:lnTo>
                  <a:lnTo>
                    <a:pt x="29" y="36"/>
                  </a:lnTo>
                  <a:lnTo>
                    <a:pt x="40" y="29"/>
                  </a:lnTo>
                  <a:lnTo>
                    <a:pt x="40" y="18"/>
                  </a:lnTo>
                  <a:lnTo>
                    <a:pt x="40" y="8"/>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63" name="Freeform 49"/>
            <p:cNvSpPr>
              <a:spLocks/>
            </p:cNvSpPr>
            <p:nvPr/>
          </p:nvSpPr>
          <p:spPr bwMode="auto">
            <a:xfrm>
              <a:off x="4916" y="2755"/>
              <a:ext cx="40" cy="36"/>
            </a:xfrm>
            <a:custGeom>
              <a:avLst/>
              <a:gdLst>
                <a:gd name="T0" fmla="+- 0 4956 4916"/>
                <a:gd name="T1" fmla="*/ T0 w 40"/>
                <a:gd name="T2" fmla="+- 0 2773 2755"/>
                <a:gd name="T3" fmla="*/ 2773 h 36"/>
                <a:gd name="T4" fmla="+- 0 4956 4916"/>
                <a:gd name="T5" fmla="*/ T4 w 40"/>
                <a:gd name="T6" fmla="+- 0 2763 2755"/>
                <a:gd name="T7" fmla="*/ 2763 h 36"/>
                <a:gd name="T8" fmla="+- 0 4945 4916"/>
                <a:gd name="T9" fmla="*/ T8 w 40"/>
                <a:gd name="T10" fmla="+- 0 2755 2755"/>
                <a:gd name="T11" fmla="*/ 2755 h 36"/>
                <a:gd name="T12" fmla="+- 0 4934 4916"/>
                <a:gd name="T13" fmla="*/ T12 w 40"/>
                <a:gd name="T14" fmla="+- 0 2755 2755"/>
                <a:gd name="T15" fmla="*/ 2755 h 36"/>
                <a:gd name="T16" fmla="+- 0 4924 4916"/>
                <a:gd name="T17" fmla="*/ T16 w 40"/>
                <a:gd name="T18" fmla="+- 0 2755 2755"/>
                <a:gd name="T19" fmla="*/ 2755 h 36"/>
                <a:gd name="T20" fmla="+- 0 4916 4916"/>
                <a:gd name="T21" fmla="*/ T20 w 40"/>
                <a:gd name="T22" fmla="+- 0 2763 2755"/>
                <a:gd name="T23" fmla="*/ 2763 h 36"/>
                <a:gd name="T24" fmla="+- 0 4916 4916"/>
                <a:gd name="T25" fmla="*/ T24 w 40"/>
                <a:gd name="T26" fmla="+- 0 2773 2755"/>
                <a:gd name="T27" fmla="*/ 2773 h 36"/>
                <a:gd name="T28" fmla="+- 0 4916 4916"/>
                <a:gd name="T29" fmla="*/ T28 w 40"/>
                <a:gd name="T30" fmla="+- 0 2784 2755"/>
                <a:gd name="T31" fmla="*/ 2784 h 36"/>
                <a:gd name="T32" fmla="+- 0 4924 4916"/>
                <a:gd name="T33" fmla="*/ T32 w 40"/>
                <a:gd name="T34" fmla="+- 0 2791 2755"/>
                <a:gd name="T35" fmla="*/ 2791 h 36"/>
                <a:gd name="T36" fmla="+- 0 4934 4916"/>
                <a:gd name="T37" fmla="*/ T36 w 40"/>
                <a:gd name="T38" fmla="+- 0 2791 2755"/>
                <a:gd name="T39" fmla="*/ 2791 h 36"/>
                <a:gd name="T40" fmla="+- 0 4945 4916"/>
                <a:gd name="T41" fmla="*/ T40 w 40"/>
                <a:gd name="T42" fmla="+- 0 2791 2755"/>
                <a:gd name="T43" fmla="*/ 2791 h 36"/>
                <a:gd name="T44" fmla="+- 0 4956 4916"/>
                <a:gd name="T45" fmla="*/ T44 w 40"/>
                <a:gd name="T46" fmla="+- 0 2784 2755"/>
                <a:gd name="T47" fmla="*/ 2784 h 36"/>
                <a:gd name="T48" fmla="+- 0 4956 4916"/>
                <a:gd name="T49" fmla="*/ T48 w 40"/>
                <a:gd name="T50" fmla="+- 0 2773 2755"/>
                <a:gd name="T51" fmla="*/ 2773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36">
                  <a:moveTo>
                    <a:pt x="40" y="18"/>
                  </a:moveTo>
                  <a:lnTo>
                    <a:pt x="40" y="8"/>
                  </a:lnTo>
                  <a:lnTo>
                    <a:pt x="29" y="0"/>
                  </a:lnTo>
                  <a:lnTo>
                    <a:pt x="18" y="0"/>
                  </a:lnTo>
                  <a:lnTo>
                    <a:pt x="8" y="0"/>
                  </a:lnTo>
                  <a:lnTo>
                    <a:pt x="0" y="8"/>
                  </a:lnTo>
                  <a:lnTo>
                    <a:pt x="0" y="18"/>
                  </a:lnTo>
                  <a:lnTo>
                    <a:pt x="0" y="29"/>
                  </a:lnTo>
                  <a:lnTo>
                    <a:pt x="8" y="36"/>
                  </a:lnTo>
                  <a:lnTo>
                    <a:pt x="18" y="36"/>
                  </a:lnTo>
                  <a:lnTo>
                    <a:pt x="29" y="36"/>
                  </a:lnTo>
                  <a:lnTo>
                    <a:pt x="40" y="29"/>
                  </a:lnTo>
                  <a:lnTo>
                    <a:pt x="40" y="18"/>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64" name="Line 50"/>
            <p:cNvSpPr>
              <a:spLocks noChangeShapeType="1"/>
            </p:cNvSpPr>
            <p:nvPr/>
          </p:nvSpPr>
          <p:spPr bwMode="auto">
            <a:xfrm>
              <a:off x="4517" y="3036"/>
              <a:ext cx="0" cy="238"/>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65" name="AutoShape 51"/>
            <p:cNvSpPr>
              <a:spLocks/>
            </p:cNvSpPr>
            <p:nvPr/>
          </p:nvSpPr>
          <p:spPr bwMode="auto">
            <a:xfrm>
              <a:off x="4484" y="3061"/>
              <a:ext cx="69" cy="180"/>
            </a:xfrm>
            <a:custGeom>
              <a:avLst/>
              <a:gdLst>
                <a:gd name="T0" fmla="+- 0 4484 4484"/>
                <a:gd name="T1" fmla="*/ T0 w 69"/>
                <a:gd name="T2" fmla="+- 0 3090 3061"/>
                <a:gd name="T3" fmla="*/ 3090 h 180"/>
                <a:gd name="T4" fmla="+- 0 4553 4484"/>
                <a:gd name="T5" fmla="*/ T4 w 69"/>
                <a:gd name="T6" fmla="+- 0 3090 3061"/>
                <a:gd name="T7" fmla="*/ 3090 h 180"/>
                <a:gd name="T8" fmla="+- 0 4484 4484"/>
                <a:gd name="T9" fmla="*/ T8 w 69"/>
                <a:gd name="T10" fmla="+- 0 3123 3061"/>
                <a:gd name="T11" fmla="*/ 3123 h 180"/>
                <a:gd name="T12" fmla="+- 0 4553 4484"/>
                <a:gd name="T13" fmla="*/ T12 w 69"/>
                <a:gd name="T14" fmla="+- 0 3123 3061"/>
                <a:gd name="T15" fmla="*/ 3123 h 180"/>
                <a:gd name="T16" fmla="+- 0 4484 4484"/>
                <a:gd name="T17" fmla="*/ T16 w 69"/>
                <a:gd name="T18" fmla="+- 0 3151 3061"/>
                <a:gd name="T19" fmla="*/ 3151 h 180"/>
                <a:gd name="T20" fmla="+- 0 4553 4484"/>
                <a:gd name="T21" fmla="*/ T20 w 69"/>
                <a:gd name="T22" fmla="+- 0 3151 3061"/>
                <a:gd name="T23" fmla="*/ 3151 h 180"/>
                <a:gd name="T24" fmla="+- 0 4484 4484"/>
                <a:gd name="T25" fmla="*/ T24 w 69"/>
                <a:gd name="T26" fmla="+- 0 3180 3061"/>
                <a:gd name="T27" fmla="*/ 3180 h 180"/>
                <a:gd name="T28" fmla="+- 0 4553 4484"/>
                <a:gd name="T29" fmla="*/ T28 w 69"/>
                <a:gd name="T30" fmla="+- 0 3180 3061"/>
                <a:gd name="T31" fmla="*/ 3180 h 180"/>
                <a:gd name="T32" fmla="+- 0 4484 4484"/>
                <a:gd name="T33" fmla="*/ T32 w 69"/>
                <a:gd name="T34" fmla="+- 0 3213 3061"/>
                <a:gd name="T35" fmla="*/ 3213 h 180"/>
                <a:gd name="T36" fmla="+- 0 4553 4484"/>
                <a:gd name="T37" fmla="*/ T36 w 69"/>
                <a:gd name="T38" fmla="+- 0 3213 3061"/>
                <a:gd name="T39" fmla="*/ 3213 h 180"/>
                <a:gd name="T40" fmla="+- 0 4484 4484"/>
                <a:gd name="T41" fmla="*/ T40 w 69"/>
                <a:gd name="T42" fmla="+- 0 3241 3061"/>
                <a:gd name="T43" fmla="*/ 3241 h 180"/>
                <a:gd name="T44" fmla="+- 0 4553 4484"/>
                <a:gd name="T45" fmla="*/ T44 w 69"/>
                <a:gd name="T46" fmla="+- 0 3241 3061"/>
                <a:gd name="T47" fmla="*/ 3241 h 180"/>
                <a:gd name="T48" fmla="+- 0 4484 4484"/>
                <a:gd name="T49" fmla="*/ T48 w 69"/>
                <a:gd name="T50" fmla="+- 0 3061 3061"/>
                <a:gd name="T51" fmla="*/ 3061 h 180"/>
                <a:gd name="T52" fmla="+- 0 4553 4484"/>
                <a:gd name="T53" fmla="*/ T52 w 69"/>
                <a:gd name="T54" fmla="+- 0 3061 3061"/>
                <a:gd name="T55" fmla="*/ 3061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9" y="29"/>
                  </a:lnTo>
                  <a:moveTo>
                    <a:pt x="0" y="62"/>
                  </a:moveTo>
                  <a:lnTo>
                    <a:pt x="69" y="62"/>
                  </a:lnTo>
                  <a:moveTo>
                    <a:pt x="0" y="90"/>
                  </a:moveTo>
                  <a:lnTo>
                    <a:pt x="69" y="90"/>
                  </a:lnTo>
                  <a:moveTo>
                    <a:pt x="0" y="119"/>
                  </a:moveTo>
                  <a:lnTo>
                    <a:pt x="69" y="119"/>
                  </a:lnTo>
                  <a:moveTo>
                    <a:pt x="0" y="152"/>
                  </a:moveTo>
                  <a:lnTo>
                    <a:pt x="69" y="152"/>
                  </a:lnTo>
                  <a:moveTo>
                    <a:pt x="0" y="180"/>
                  </a:moveTo>
                  <a:lnTo>
                    <a:pt x="69" y="180"/>
                  </a:lnTo>
                  <a:moveTo>
                    <a:pt x="0" y="0"/>
                  </a:moveTo>
                  <a:lnTo>
                    <a:pt x="69"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66" name="Freeform 52"/>
            <p:cNvSpPr>
              <a:spLocks/>
            </p:cNvSpPr>
            <p:nvPr/>
          </p:nvSpPr>
          <p:spPr bwMode="auto">
            <a:xfrm>
              <a:off x="4498" y="3273"/>
              <a:ext cx="40" cy="40"/>
            </a:xfrm>
            <a:custGeom>
              <a:avLst/>
              <a:gdLst>
                <a:gd name="T0" fmla="+- 0 4528 4499"/>
                <a:gd name="T1" fmla="*/ T0 w 40"/>
                <a:gd name="T2" fmla="+- 0 3274 3274"/>
                <a:gd name="T3" fmla="*/ 3274 h 40"/>
                <a:gd name="T4" fmla="+- 0 4506 4499"/>
                <a:gd name="T5" fmla="*/ T4 w 40"/>
                <a:gd name="T6" fmla="+- 0 3274 3274"/>
                <a:gd name="T7" fmla="*/ 3274 h 40"/>
                <a:gd name="T8" fmla="+- 0 4499 4499"/>
                <a:gd name="T9" fmla="*/ T8 w 40"/>
                <a:gd name="T10" fmla="+- 0 3285 3274"/>
                <a:gd name="T11" fmla="*/ 3285 h 40"/>
                <a:gd name="T12" fmla="+- 0 4499 4499"/>
                <a:gd name="T13" fmla="*/ T12 w 40"/>
                <a:gd name="T14" fmla="+- 0 3306 3274"/>
                <a:gd name="T15" fmla="*/ 3306 h 40"/>
                <a:gd name="T16" fmla="+- 0 4506 4499"/>
                <a:gd name="T17" fmla="*/ T16 w 40"/>
                <a:gd name="T18" fmla="+- 0 3313 3274"/>
                <a:gd name="T19" fmla="*/ 3313 h 40"/>
                <a:gd name="T20" fmla="+- 0 4528 4499"/>
                <a:gd name="T21" fmla="*/ T20 w 40"/>
                <a:gd name="T22" fmla="+- 0 3313 3274"/>
                <a:gd name="T23" fmla="*/ 3313 h 40"/>
                <a:gd name="T24" fmla="+- 0 4538 4499"/>
                <a:gd name="T25" fmla="*/ T24 w 40"/>
                <a:gd name="T26" fmla="+- 0 3306 3274"/>
                <a:gd name="T27" fmla="*/ 3306 h 40"/>
                <a:gd name="T28" fmla="+- 0 4538 4499"/>
                <a:gd name="T29" fmla="*/ T28 w 40"/>
                <a:gd name="T30" fmla="+- 0 3295 3274"/>
                <a:gd name="T31" fmla="*/ 3295 h 40"/>
                <a:gd name="T32" fmla="+- 0 4538 4499"/>
                <a:gd name="T33" fmla="*/ T32 w 40"/>
                <a:gd name="T34" fmla="+- 0 3285 3274"/>
                <a:gd name="T35" fmla="*/ 3285 h 40"/>
                <a:gd name="T36" fmla="+- 0 4528 4499"/>
                <a:gd name="T37" fmla="*/ T36 w 40"/>
                <a:gd name="T38" fmla="+- 0 3274 3274"/>
                <a:gd name="T39" fmla="*/ 3274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29" y="0"/>
                  </a:moveTo>
                  <a:lnTo>
                    <a:pt x="7" y="0"/>
                  </a:lnTo>
                  <a:lnTo>
                    <a:pt x="0" y="11"/>
                  </a:lnTo>
                  <a:lnTo>
                    <a:pt x="0" y="32"/>
                  </a:lnTo>
                  <a:lnTo>
                    <a:pt x="7" y="39"/>
                  </a:lnTo>
                  <a:lnTo>
                    <a:pt x="29" y="39"/>
                  </a:lnTo>
                  <a:lnTo>
                    <a:pt x="39" y="32"/>
                  </a:lnTo>
                  <a:lnTo>
                    <a:pt x="39" y="21"/>
                  </a:lnTo>
                  <a:lnTo>
                    <a:pt x="39"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67" name="Freeform 53"/>
            <p:cNvSpPr>
              <a:spLocks/>
            </p:cNvSpPr>
            <p:nvPr/>
          </p:nvSpPr>
          <p:spPr bwMode="auto">
            <a:xfrm>
              <a:off x="4498" y="3273"/>
              <a:ext cx="40" cy="40"/>
            </a:xfrm>
            <a:custGeom>
              <a:avLst/>
              <a:gdLst>
                <a:gd name="T0" fmla="+- 0 4538 4499"/>
                <a:gd name="T1" fmla="*/ T0 w 40"/>
                <a:gd name="T2" fmla="+- 0 3295 3274"/>
                <a:gd name="T3" fmla="*/ 3295 h 40"/>
                <a:gd name="T4" fmla="+- 0 4538 4499"/>
                <a:gd name="T5" fmla="*/ T4 w 40"/>
                <a:gd name="T6" fmla="+- 0 3285 3274"/>
                <a:gd name="T7" fmla="*/ 3285 h 40"/>
                <a:gd name="T8" fmla="+- 0 4528 4499"/>
                <a:gd name="T9" fmla="*/ T8 w 40"/>
                <a:gd name="T10" fmla="+- 0 3274 3274"/>
                <a:gd name="T11" fmla="*/ 3274 h 40"/>
                <a:gd name="T12" fmla="+- 0 4517 4499"/>
                <a:gd name="T13" fmla="*/ T12 w 40"/>
                <a:gd name="T14" fmla="+- 0 3274 3274"/>
                <a:gd name="T15" fmla="*/ 3274 h 40"/>
                <a:gd name="T16" fmla="+- 0 4506 4499"/>
                <a:gd name="T17" fmla="*/ T16 w 40"/>
                <a:gd name="T18" fmla="+- 0 3274 3274"/>
                <a:gd name="T19" fmla="*/ 3274 h 40"/>
                <a:gd name="T20" fmla="+- 0 4499 4499"/>
                <a:gd name="T21" fmla="*/ T20 w 40"/>
                <a:gd name="T22" fmla="+- 0 3285 3274"/>
                <a:gd name="T23" fmla="*/ 3285 h 40"/>
                <a:gd name="T24" fmla="+- 0 4499 4499"/>
                <a:gd name="T25" fmla="*/ T24 w 40"/>
                <a:gd name="T26" fmla="+- 0 3295 3274"/>
                <a:gd name="T27" fmla="*/ 3295 h 40"/>
                <a:gd name="T28" fmla="+- 0 4499 4499"/>
                <a:gd name="T29" fmla="*/ T28 w 40"/>
                <a:gd name="T30" fmla="+- 0 3306 3274"/>
                <a:gd name="T31" fmla="*/ 3306 h 40"/>
                <a:gd name="T32" fmla="+- 0 4506 4499"/>
                <a:gd name="T33" fmla="*/ T32 w 40"/>
                <a:gd name="T34" fmla="+- 0 3313 3274"/>
                <a:gd name="T35" fmla="*/ 3313 h 40"/>
                <a:gd name="T36" fmla="+- 0 4517 4499"/>
                <a:gd name="T37" fmla="*/ T36 w 40"/>
                <a:gd name="T38" fmla="+- 0 3313 3274"/>
                <a:gd name="T39" fmla="*/ 3313 h 40"/>
                <a:gd name="T40" fmla="+- 0 4528 4499"/>
                <a:gd name="T41" fmla="*/ T40 w 40"/>
                <a:gd name="T42" fmla="+- 0 3313 3274"/>
                <a:gd name="T43" fmla="*/ 3313 h 40"/>
                <a:gd name="T44" fmla="+- 0 4538 4499"/>
                <a:gd name="T45" fmla="*/ T44 w 40"/>
                <a:gd name="T46" fmla="+- 0 3306 3274"/>
                <a:gd name="T47" fmla="*/ 3306 h 40"/>
                <a:gd name="T48" fmla="+- 0 4538 4499"/>
                <a:gd name="T49" fmla="*/ T48 w 40"/>
                <a:gd name="T50" fmla="+- 0 3295 3274"/>
                <a:gd name="T51" fmla="*/ 3295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39" y="21"/>
                  </a:moveTo>
                  <a:lnTo>
                    <a:pt x="39" y="11"/>
                  </a:lnTo>
                  <a:lnTo>
                    <a:pt x="29" y="0"/>
                  </a:lnTo>
                  <a:lnTo>
                    <a:pt x="18" y="0"/>
                  </a:lnTo>
                  <a:lnTo>
                    <a:pt x="7" y="0"/>
                  </a:lnTo>
                  <a:lnTo>
                    <a:pt x="0" y="11"/>
                  </a:lnTo>
                  <a:lnTo>
                    <a:pt x="0" y="21"/>
                  </a:lnTo>
                  <a:lnTo>
                    <a:pt x="0" y="32"/>
                  </a:lnTo>
                  <a:lnTo>
                    <a:pt x="7" y="39"/>
                  </a:lnTo>
                  <a:lnTo>
                    <a:pt x="18" y="39"/>
                  </a:lnTo>
                  <a:lnTo>
                    <a:pt x="29" y="39"/>
                  </a:lnTo>
                  <a:lnTo>
                    <a:pt x="39" y="32"/>
                  </a:lnTo>
                  <a:lnTo>
                    <a:pt x="39" y="21"/>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68" name="Line 54"/>
            <p:cNvSpPr>
              <a:spLocks noChangeShapeType="1"/>
            </p:cNvSpPr>
            <p:nvPr/>
          </p:nvSpPr>
          <p:spPr bwMode="auto">
            <a:xfrm>
              <a:off x="5014" y="3490"/>
              <a:ext cx="0" cy="241"/>
            </a:xfrm>
            <a:prstGeom prst="line">
              <a:avLst/>
            </a:prstGeom>
            <a:noFill/>
            <a:ln w="12890">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69" name="AutoShape 55"/>
            <p:cNvSpPr>
              <a:spLocks/>
            </p:cNvSpPr>
            <p:nvPr/>
          </p:nvSpPr>
          <p:spPr bwMode="auto">
            <a:xfrm>
              <a:off x="4977" y="3515"/>
              <a:ext cx="69" cy="184"/>
            </a:xfrm>
            <a:custGeom>
              <a:avLst/>
              <a:gdLst>
                <a:gd name="T0" fmla="+- 0 4978 4978"/>
                <a:gd name="T1" fmla="*/ T0 w 69"/>
                <a:gd name="T2" fmla="+- 0 3544 3515"/>
                <a:gd name="T3" fmla="*/ 3544 h 184"/>
                <a:gd name="T4" fmla="+- 0 5046 4978"/>
                <a:gd name="T5" fmla="*/ T4 w 69"/>
                <a:gd name="T6" fmla="+- 0 3544 3515"/>
                <a:gd name="T7" fmla="*/ 3544 h 184"/>
                <a:gd name="T8" fmla="+- 0 4978 4978"/>
                <a:gd name="T9" fmla="*/ T8 w 69"/>
                <a:gd name="T10" fmla="+- 0 3576 3515"/>
                <a:gd name="T11" fmla="*/ 3576 h 184"/>
                <a:gd name="T12" fmla="+- 0 5046 4978"/>
                <a:gd name="T13" fmla="*/ T12 w 69"/>
                <a:gd name="T14" fmla="+- 0 3576 3515"/>
                <a:gd name="T15" fmla="*/ 3576 h 184"/>
                <a:gd name="T16" fmla="+- 0 4978 4978"/>
                <a:gd name="T17" fmla="*/ T16 w 69"/>
                <a:gd name="T18" fmla="+- 0 3605 3515"/>
                <a:gd name="T19" fmla="*/ 3605 h 184"/>
                <a:gd name="T20" fmla="+- 0 5046 4978"/>
                <a:gd name="T21" fmla="*/ T20 w 69"/>
                <a:gd name="T22" fmla="+- 0 3605 3515"/>
                <a:gd name="T23" fmla="*/ 3605 h 184"/>
                <a:gd name="T24" fmla="+- 0 4978 4978"/>
                <a:gd name="T25" fmla="*/ T24 w 69"/>
                <a:gd name="T26" fmla="+- 0 3637 3515"/>
                <a:gd name="T27" fmla="*/ 3637 h 184"/>
                <a:gd name="T28" fmla="+- 0 5046 4978"/>
                <a:gd name="T29" fmla="*/ T28 w 69"/>
                <a:gd name="T30" fmla="+- 0 3637 3515"/>
                <a:gd name="T31" fmla="*/ 3637 h 184"/>
                <a:gd name="T32" fmla="+- 0 4978 4978"/>
                <a:gd name="T33" fmla="*/ T32 w 69"/>
                <a:gd name="T34" fmla="+- 0 3666 3515"/>
                <a:gd name="T35" fmla="*/ 3666 h 184"/>
                <a:gd name="T36" fmla="+- 0 5046 4978"/>
                <a:gd name="T37" fmla="*/ T36 w 69"/>
                <a:gd name="T38" fmla="+- 0 3666 3515"/>
                <a:gd name="T39" fmla="*/ 3666 h 184"/>
                <a:gd name="T40" fmla="+- 0 4978 4978"/>
                <a:gd name="T41" fmla="*/ T40 w 69"/>
                <a:gd name="T42" fmla="+- 0 3699 3515"/>
                <a:gd name="T43" fmla="*/ 3699 h 184"/>
                <a:gd name="T44" fmla="+- 0 5046 4978"/>
                <a:gd name="T45" fmla="*/ T44 w 69"/>
                <a:gd name="T46" fmla="+- 0 3699 3515"/>
                <a:gd name="T47" fmla="*/ 3699 h 184"/>
                <a:gd name="T48" fmla="+- 0 4978 4978"/>
                <a:gd name="T49" fmla="*/ T48 w 69"/>
                <a:gd name="T50" fmla="+- 0 3515 3515"/>
                <a:gd name="T51" fmla="*/ 3515 h 184"/>
                <a:gd name="T52" fmla="+- 0 5046 4978"/>
                <a:gd name="T53" fmla="*/ T52 w 69"/>
                <a:gd name="T54" fmla="+- 0 3515 3515"/>
                <a:gd name="T55" fmla="*/ 3515 h 1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4">
                  <a:moveTo>
                    <a:pt x="0" y="29"/>
                  </a:moveTo>
                  <a:lnTo>
                    <a:pt x="68" y="29"/>
                  </a:lnTo>
                  <a:moveTo>
                    <a:pt x="0" y="61"/>
                  </a:moveTo>
                  <a:lnTo>
                    <a:pt x="68" y="61"/>
                  </a:lnTo>
                  <a:moveTo>
                    <a:pt x="0" y="90"/>
                  </a:moveTo>
                  <a:lnTo>
                    <a:pt x="68" y="90"/>
                  </a:lnTo>
                  <a:moveTo>
                    <a:pt x="0" y="122"/>
                  </a:moveTo>
                  <a:lnTo>
                    <a:pt x="68" y="122"/>
                  </a:lnTo>
                  <a:moveTo>
                    <a:pt x="0" y="151"/>
                  </a:moveTo>
                  <a:lnTo>
                    <a:pt x="68" y="151"/>
                  </a:lnTo>
                  <a:moveTo>
                    <a:pt x="0" y="184"/>
                  </a:moveTo>
                  <a:lnTo>
                    <a:pt x="68" y="184"/>
                  </a:lnTo>
                  <a:moveTo>
                    <a:pt x="0" y="0"/>
                  </a:moveTo>
                  <a:lnTo>
                    <a:pt x="68" y="0"/>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70" name="Freeform 56"/>
            <p:cNvSpPr>
              <a:spLocks/>
            </p:cNvSpPr>
            <p:nvPr/>
          </p:nvSpPr>
          <p:spPr bwMode="auto">
            <a:xfrm>
              <a:off x="4991" y="3731"/>
              <a:ext cx="40" cy="36"/>
            </a:xfrm>
            <a:custGeom>
              <a:avLst/>
              <a:gdLst>
                <a:gd name="T0" fmla="+- 0 5021 4992"/>
                <a:gd name="T1" fmla="*/ T0 w 40"/>
                <a:gd name="T2" fmla="+- 0 3731 3731"/>
                <a:gd name="T3" fmla="*/ 3731 h 36"/>
                <a:gd name="T4" fmla="+- 0 5003 4992"/>
                <a:gd name="T5" fmla="*/ T4 w 40"/>
                <a:gd name="T6" fmla="+- 0 3731 3731"/>
                <a:gd name="T7" fmla="*/ 3731 h 36"/>
                <a:gd name="T8" fmla="+- 0 4992 4992"/>
                <a:gd name="T9" fmla="*/ T8 w 40"/>
                <a:gd name="T10" fmla="+- 0 3738 3731"/>
                <a:gd name="T11" fmla="*/ 3738 h 36"/>
                <a:gd name="T12" fmla="+- 0 4992 4992"/>
                <a:gd name="T13" fmla="*/ T12 w 40"/>
                <a:gd name="T14" fmla="+- 0 3760 3731"/>
                <a:gd name="T15" fmla="*/ 3760 h 36"/>
                <a:gd name="T16" fmla="+- 0 5003 4992"/>
                <a:gd name="T17" fmla="*/ T16 w 40"/>
                <a:gd name="T18" fmla="+- 0 3767 3731"/>
                <a:gd name="T19" fmla="*/ 3767 h 36"/>
                <a:gd name="T20" fmla="+- 0 5021 4992"/>
                <a:gd name="T21" fmla="*/ T20 w 40"/>
                <a:gd name="T22" fmla="+- 0 3767 3731"/>
                <a:gd name="T23" fmla="*/ 3767 h 36"/>
                <a:gd name="T24" fmla="+- 0 5032 4992"/>
                <a:gd name="T25" fmla="*/ T24 w 40"/>
                <a:gd name="T26" fmla="+- 0 3760 3731"/>
                <a:gd name="T27" fmla="*/ 3760 h 36"/>
                <a:gd name="T28" fmla="+- 0 5032 4992"/>
                <a:gd name="T29" fmla="*/ T28 w 40"/>
                <a:gd name="T30" fmla="+- 0 3749 3731"/>
                <a:gd name="T31" fmla="*/ 3749 h 36"/>
                <a:gd name="T32" fmla="+- 0 5032 4992"/>
                <a:gd name="T33" fmla="*/ T32 w 40"/>
                <a:gd name="T34" fmla="+- 0 3738 3731"/>
                <a:gd name="T35" fmla="*/ 3738 h 36"/>
                <a:gd name="T36" fmla="+- 0 5021 4992"/>
                <a:gd name="T37" fmla="*/ T36 w 40"/>
                <a:gd name="T38" fmla="+- 0 3731 3731"/>
                <a:gd name="T39" fmla="*/ 3731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36">
                  <a:moveTo>
                    <a:pt x="29" y="0"/>
                  </a:moveTo>
                  <a:lnTo>
                    <a:pt x="11" y="0"/>
                  </a:lnTo>
                  <a:lnTo>
                    <a:pt x="0" y="7"/>
                  </a:lnTo>
                  <a:lnTo>
                    <a:pt x="0" y="29"/>
                  </a:lnTo>
                  <a:lnTo>
                    <a:pt x="11" y="36"/>
                  </a:lnTo>
                  <a:lnTo>
                    <a:pt x="29" y="36"/>
                  </a:lnTo>
                  <a:lnTo>
                    <a:pt x="40" y="29"/>
                  </a:lnTo>
                  <a:lnTo>
                    <a:pt x="40" y="18"/>
                  </a:lnTo>
                  <a:lnTo>
                    <a:pt x="40" y="7"/>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71" name="Freeform 57"/>
            <p:cNvSpPr>
              <a:spLocks/>
            </p:cNvSpPr>
            <p:nvPr/>
          </p:nvSpPr>
          <p:spPr bwMode="auto">
            <a:xfrm>
              <a:off x="4991" y="3731"/>
              <a:ext cx="40" cy="36"/>
            </a:xfrm>
            <a:custGeom>
              <a:avLst/>
              <a:gdLst>
                <a:gd name="T0" fmla="+- 0 5032 4992"/>
                <a:gd name="T1" fmla="*/ T0 w 40"/>
                <a:gd name="T2" fmla="+- 0 3749 3731"/>
                <a:gd name="T3" fmla="*/ 3749 h 36"/>
                <a:gd name="T4" fmla="+- 0 5032 4992"/>
                <a:gd name="T5" fmla="*/ T4 w 40"/>
                <a:gd name="T6" fmla="+- 0 3738 3731"/>
                <a:gd name="T7" fmla="*/ 3738 h 36"/>
                <a:gd name="T8" fmla="+- 0 5021 4992"/>
                <a:gd name="T9" fmla="*/ T8 w 40"/>
                <a:gd name="T10" fmla="+- 0 3731 3731"/>
                <a:gd name="T11" fmla="*/ 3731 h 36"/>
                <a:gd name="T12" fmla="+- 0 5014 4992"/>
                <a:gd name="T13" fmla="*/ T12 w 40"/>
                <a:gd name="T14" fmla="+- 0 3731 3731"/>
                <a:gd name="T15" fmla="*/ 3731 h 36"/>
                <a:gd name="T16" fmla="+- 0 5003 4992"/>
                <a:gd name="T17" fmla="*/ T16 w 40"/>
                <a:gd name="T18" fmla="+- 0 3731 3731"/>
                <a:gd name="T19" fmla="*/ 3731 h 36"/>
                <a:gd name="T20" fmla="+- 0 4992 4992"/>
                <a:gd name="T21" fmla="*/ T20 w 40"/>
                <a:gd name="T22" fmla="+- 0 3738 3731"/>
                <a:gd name="T23" fmla="*/ 3738 h 36"/>
                <a:gd name="T24" fmla="+- 0 4992 4992"/>
                <a:gd name="T25" fmla="*/ T24 w 40"/>
                <a:gd name="T26" fmla="+- 0 3749 3731"/>
                <a:gd name="T27" fmla="*/ 3749 h 36"/>
                <a:gd name="T28" fmla="+- 0 4992 4992"/>
                <a:gd name="T29" fmla="*/ T28 w 40"/>
                <a:gd name="T30" fmla="+- 0 3760 3731"/>
                <a:gd name="T31" fmla="*/ 3760 h 36"/>
                <a:gd name="T32" fmla="+- 0 5003 4992"/>
                <a:gd name="T33" fmla="*/ T32 w 40"/>
                <a:gd name="T34" fmla="+- 0 3767 3731"/>
                <a:gd name="T35" fmla="*/ 3767 h 36"/>
                <a:gd name="T36" fmla="+- 0 5014 4992"/>
                <a:gd name="T37" fmla="*/ T36 w 40"/>
                <a:gd name="T38" fmla="+- 0 3767 3731"/>
                <a:gd name="T39" fmla="*/ 3767 h 36"/>
                <a:gd name="T40" fmla="+- 0 5021 4992"/>
                <a:gd name="T41" fmla="*/ T40 w 40"/>
                <a:gd name="T42" fmla="+- 0 3767 3731"/>
                <a:gd name="T43" fmla="*/ 3767 h 36"/>
                <a:gd name="T44" fmla="+- 0 5032 4992"/>
                <a:gd name="T45" fmla="*/ T44 w 40"/>
                <a:gd name="T46" fmla="+- 0 3760 3731"/>
                <a:gd name="T47" fmla="*/ 3760 h 36"/>
                <a:gd name="T48" fmla="+- 0 5032 4992"/>
                <a:gd name="T49" fmla="*/ T48 w 40"/>
                <a:gd name="T50" fmla="+- 0 3749 3731"/>
                <a:gd name="T51" fmla="*/ 3749 h 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36">
                  <a:moveTo>
                    <a:pt x="40" y="18"/>
                  </a:moveTo>
                  <a:lnTo>
                    <a:pt x="40" y="7"/>
                  </a:lnTo>
                  <a:lnTo>
                    <a:pt x="29" y="0"/>
                  </a:lnTo>
                  <a:lnTo>
                    <a:pt x="22" y="0"/>
                  </a:lnTo>
                  <a:lnTo>
                    <a:pt x="11" y="0"/>
                  </a:lnTo>
                  <a:lnTo>
                    <a:pt x="0" y="7"/>
                  </a:lnTo>
                  <a:lnTo>
                    <a:pt x="0" y="18"/>
                  </a:lnTo>
                  <a:lnTo>
                    <a:pt x="0" y="29"/>
                  </a:lnTo>
                  <a:lnTo>
                    <a:pt x="11" y="36"/>
                  </a:lnTo>
                  <a:lnTo>
                    <a:pt x="22" y="36"/>
                  </a:lnTo>
                  <a:lnTo>
                    <a:pt x="29" y="36"/>
                  </a:lnTo>
                  <a:lnTo>
                    <a:pt x="40" y="29"/>
                  </a:lnTo>
                  <a:lnTo>
                    <a:pt x="40" y="18"/>
                  </a:lnTo>
                  <a:close/>
                </a:path>
              </a:pathLst>
            </a:custGeom>
            <a:noFill/>
            <a:ln w="7734">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72" name="Line 58"/>
            <p:cNvSpPr>
              <a:spLocks noChangeShapeType="1"/>
            </p:cNvSpPr>
            <p:nvPr/>
          </p:nvSpPr>
          <p:spPr bwMode="auto">
            <a:xfrm>
              <a:off x="4718" y="1992"/>
              <a:ext cx="0" cy="2761"/>
            </a:xfrm>
            <a:prstGeom prst="line">
              <a:avLst/>
            </a:prstGeom>
            <a:noFill/>
            <a:ln w="23203">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203" name="Picture 5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79" y="4962"/>
              <a:ext cx="9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04" name="Picture 6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66" y="4796"/>
              <a:ext cx="94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3" name="AutoShape 61"/>
            <p:cNvSpPr>
              <a:spLocks/>
            </p:cNvSpPr>
            <p:nvPr/>
          </p:nvSpPr>
          <p:spPr bwMode="auto">
            <a:xfrm>
              <a:off x="4574" y="4501"/>
              <a:ext cx="2254" cy="364"/>
            </a:xfrm>
            <a:custGeom>
              <a:avLst/>
              <a:gdLst>
                <a:gd name="T0" fmla="+- 0 6598 4574"/>
                <a:gd name="T1" fmla="*/ T0 w 2254"/>
                <a:gd name="T2" fmla="+- 0 4501 4501"/>
                <a:gd name="T3" fmla="*/ 4501 h 364"/>
                <a:gd name="T4" fmla="+- 0 6788 4574"/>
                <a:gd name="T5" fmla="*/ T4 w 2254"/>
                <a:gd name="T6" fmla="+- 0 4692 4501"/>
                <a:gd name="T7" fmla="*/ 4692 h 364"/>
                <a:gd name="T8" fmla="+- 0 6540 4574"/>
                <a:gd name="T9" fmla="*/ T8 w 2254"/>
                <a:gd name="T10" fmla="+- 0 4656 4501"/>
                <a:gd name="T11" fmla="*/ 4656 h 364"/>
                <a:gd name="T12" fmla="+- 0 6828 4574"/>
                <a:gd name="T13" fmla="*/ T12 w 2254"/>
                <a:gd name="T14" fmla="+- 0 4534 4501"/>
                <a:gd name="T15" fmla="*/ 4534 h 364"/>
                <a:gd name="T16" fmla="+- 0 4632 4574"/>
                <a:gd name="T17" fmla="*/ T16 w 2254"/>
                <a:gd name="T18" fmla="+- 0 4674 4501"/>
                <a:gd name="T19" fmla="*/ 4674 h 364"/>
                <a:gd name="T20" fmla="+- 0 4823 4574"/>
                <a:gd name="T21" fmla="*/ T20 w 2254"/>
                <a:gd name="T22" fmla="+- 0 4865 4501"/>
                <a:gd name="T23" fmla="*/ 4865 h 364"/>
                <a:gd name="T24" fmla="+- 0 4574 4574"/>
                <a:gd name="T25" fmla="*/ T24 w 2254"/>
                <a:gd name="T26" fmla="+- 0 4825 4501"/>
                <a:gd name="T27" fmla="*/ 4825 h 364"/>
                <a:gd name="T28" fmla="+- 0 4862 4574"/>
                <a:gd name="T29" fmla="*/ T28 w 2254"/>
                <a:gd name="T30" fmla="+- 0 4707 4501"/>
                <a:gd name="T31" fmla="*/ 4707 h 364"/>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2254" h="364">
                  <a:moveTo>
                    <a:pt x="2024" y="0"/>
                  </a:moveTo>
                  <a:lnTo>
                    <a:pt x="2214" y="191"/>
                  </a:lnTo>
                  <a:moveTo>
                    <a:pt x="1966" y="155"/>
                  </a:moveTo>
                  <a:lnTo>
                    <a:pt x="2254" y="33"/>
                  </a:lnTo>
                  <a:moveTo>
                    <a:pt x="58" y="173"/>
                  </a:moveTo>
                  <a:lnTo>
                    <a:pt x="249" y="364"/>
                  </a:lnTo>
                  <a:moveTo>
                    <a:pt x="0" y="324"/>
                  </a:moveTo>
                  <a:lnTo>
                    <a:pt x="288" y="206"/>
                  </a:lnTo>
                </a:path>
              </a:pathLst>
            </a:custGeom>
            <a:noFill/>
            <a:ln w="23203">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206" name="Picture 6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6" y="4274"/>
              <a:ext cx="1890"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07" name="Picture 6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03" y="4515"/>
              <a:ext cx="104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4" name="AutoShape 64"/>
            <p:cNvSpPr>
              <a:spLocks/>
            </p:cNvSpPr>
            <p:nvPr/>
          </p:nvSpPr>
          <p:spPr bwMode="auto">
            <a:xfrm>
              <a:off x="6993" y="3741"/>
              <a:ext cx="3694" cy="1430"/>
            </a:xfrm>
            <a:custGeom>
              <a:avLst/>
              <a:gdLst>
                <a:gd name="T0" fmla="+- 0 6994 6994"/>
                <a:gd name="T1" fmla="*/ T0 w 3694"/>
                <a:gd name="T2" fmla="+- 0 3979 3742"/>
                <a:gd name="T3" fmla="*/ 3979 h 1430"/>
                <a:gd name="T4" fmla="+- 0 8275 6994"/>
                <a:gd name="T5" fmla="*/ T4 w 3694"/>
                <a:gd name="T6" fmla="+- 0 5171 3742"/>
                <a:gd name="T7" fmla="*/ 5171 h 1430"/>
                <a:gd name="T8" fmla="+- 0 10687 6994"/>
                <a:gd name="T9" fmla="*/ T8 w 3694"/>
                <a:gd name="T10" fmla="+- 0 4933 3742"/>
                <a:gd name="T11" fmla="*/ 4933 h 1430"/>
                <a:gd name="T12" fmla="+- 0 8275 6994"/>
                <a:gd name="T13" fmla="*/ T12 w 3694"/>
                <a:gd name="T14" fmla="+- 0 5171 3742"/>
                <a:gd name="T15" fmla="*/ 5171 h 1430"/>
                <a:gd name="T16" fmla="+- 0 9406 6994"/>
                <a:gd name="T17" fmla="*/ T16 w 3694"/>
                <a:gd name="T18" fmla="+- 0 3742 3742"/>
                <a:gd name="T19" fmla="*/ 3742 h 1430"/>
                <a:gd name="T20" fmla="+- 0 6994 6994"/>
                <a:gd name="T21" fmla="*/ T20 w 3694"/>
                <a:gd name="T22" fmla="+- 0 3979 3742"/>
                <a:gd name="T23" fmla="*/ 3979 h 1430"/>
                <a:gd name="T24" fmla="+- 0 9406 6994"/>
                <a:gd name="T25" fmla="*/ T24 w 3694"/>
                <a:gd name="T26" fmla="+- 0 3742 3742"/>
                <a:gd name="T27" fmla="*/ 3742 h 1430"/>
                <a:gd name="T28" fmla="+- 0 10687 6994"/>
                <a:gd name="T29" fmla="*/ T28 w 3694"/>
                <a:gd name="T30" fmla="+- 0 4933 3742"/>
                <a:gd name="T31" fmla="*/ 4933 h 1430"/>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3694" h="1430">
                  <a:moveTo>
                    <a:pt x="0" y="237"/>
                  </a:moveTo>
                  <a:lnTo>
                    <a:pt x="1281" y="1429"/>
                  </a:lnTo>
                  <a:moveTo>
                    <a:pt x="3693" y="1191"/>
                  </a:moveTo>
                  <a:lnTo>
                    <a:pt x="1281" y="1429"/>
                  </a:lnTo>
                  <a:moveTo>
                    <a:pt x="2412" y="0"/>
                  </a:moveTo>
                  <a:lnTo>
                    <a:pt x="0" y="237"/>
                  </a:lnTo>
                  <a:moveTo>
                    <a:pt x="2412" y="0"/>
                  </a:moveTo>
                  <a:lnTo>
                    <a:pt x="3693" y="1191"/>
                  </a:lnTo>
                </a:path>
              </a:pathLst>
            </a:custGeom>
            <a:noFill/>
            <a:ln w="23203">
              <a:solidFill>
                <a:srgbClr val="010101"/>
              </a:solidFill>
              <a:prstDash val="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209" name="Picture 6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42" y="1700"/>
              <a:ext cx="116"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10" name="Picture 6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9" y="1662"/>
              <a:ext cx="229"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5" name="AutoShape 67"/>
            <p:cNvSpPr>
              <a:spLocks/>
            </p:cNvSpPr>
            <p:nvPr/>
          </p:nvSpPr>
          <p:spPr bwMode="auto">
            <a:xfrm>
              <a:off x="4844" y="1383"/>
              <a:ext cx="306" cy="530"/>
            </a:xfrm>
            <a:custGeom>
              <a:avLst/>
              <a:gdLst>
                <a:gd name="T0" fmla="+- 0 5150 4844"/>
                <a:gd name="T1" fmla="*/ T0 w 306"/>
                <a:gd name="T2" fmla="+- 0 1384 1384"/>
                <a:gd name="T3" fmla="*/ 1384 h 530"/>
                <a:gd name="T4" fmla="+- 0 5006 4844"/>
                <a:gd name="T5" fmla="*/ T4 w 306"/>
                <a:gd name="T6" fmla="+- 0 1751 1384"/>
                <a:gd name="T7" fmla="*/ 1751 h 530"/>
                <a:gd name="T8" fmla="+- 0 4844 4844"/>
                <a:gd name="T9" fmla="*/ T8 w 306"/>
                <a:gd name="T10" fmla="+- 0 1913 1384"/>
                <a:gd name="T11" fmla="*/ 1913 h 530"/>
                <a:gd name="T12" fmla="+- 0 5006 4844"/>
                <a:gd name="T13" fmla="*/ T12 w 306"/>
                <a:gd name="T14" fmla="+- 0 1495 1384"/>
                <a:gd name="T15" fmla="*/ 1495 h 530"/>
              </a:gdLst>
              <a:ahLst/>
              <a:cxnLst>
                <a:cxn ang="0">
                  <a:pos x="T1" y="T3"/>
                </a:cxn>
                <a:cxn ang="0">
                  <a:pos x="T5" y="T7"/>
                </a:cxn>
                <a:cxn ang="0">
                  <a:pos x="T9" y="T11"/>
                </a:cxn>
                <a:cxn ang="0">
                  <a:pos x="T13" y="T15"/>
                </a:cxn>
              </a:cxnLst>
              <a:rect l="0" t="0" r="r" b="b"/>
              <a:pathLst>
                <a:path w="306" h="530">
                  <a:moveTo>
                    <a:pt x="306" y="0"/>
                  </a:moveTo>
                  <a:lnTo>
                    <a:pt x="162" y="367"/>
                  </a:lnTo>
                  <a:moveTo>
                    <a:pt x="0" y="529"/>
                  </a:moveTo>
                  <a:lnTo>
                    <a:pt x="162" y="111"/>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76" name="Freeform 68"/>
            <p:cNvSpPr>
              <a:spLocks/>
            </p:cNvSpPr>
            <p:nvPr/>
          </p:nvSpPr>
          <p:spPr bwMode="auto">
            <a:xfrm>
              <a:off x="4790" y="1880"/>
              <a:ext cx="108" cy="173"/>
            </a:xfrm>
            <a:custGeom>
              <a:avLst/>
              <a:gdLst>
                <a:gd name="T0" fmla="+- 0 4798 4790"/>
                <a:gd name="T1" fmla="*/ T0 w 108"/>
                <a:gd name="T2" fmla="+- 0 1881 1881"/>
                <a:gd name="T3" fmla="*/ 1881 h 173"/>
                <a:gd name="T4" fmla="+- 0 4790 4790"/>
                <a:gd name="T5" fmla="*/ T4 w 108"/>
                <a:gd name="T6" fmla="+- 0 2053 1881"/>
                <a:gd name="T7" fmla="*/ 2053 h 173"/>
                <a:gd name="T8" fmla="+- 0 4898 4790"/>
                <a:gd name="T9" fmla="*/ T8 w 108"/>
                <a:gd name="T10" fmla="+- 0 1920 1881"/>
                <a:gd name="T11" fmla="*/ 1920 h 173"/>
                <a:gd name="T12" fmla="+- 0 4798 4790"/>
                <a:gd name="T13" fmla="*/ T12 w 108"/>
                <a:gd name="T14" fmla="+- 0 1881 1881"/>
                <a:gd name="T15" fmla="*/ 1881 h 173"/>
              </a:gdLst>
              <a:ahLst/>
              <a:cxnLst>
                <a:cxn ang="0">
                  <a:pos x="T1" y="T3"/>
                </a:cxn>
                <a:cxn ang="0">
                  <a:pos x="T5" y="T7"/>
                </a:cxn>
                <a:cxn ang="0">
                  <a:pos x="T9" y="T11"/>
                </a:cxn>
                <a:cxn ang="0">
                  <a:pos x="T13" y="T15"/>
                </a:cxn>
              </a:cxnLst>
              <a:rect l="0" t="0" r="r" b="b"/>
              <a:pathLst>
                <a:path w="108" h="173">
                  <a:moveTo>
                    <a:pt x="8" y="0"/>
                  </a:moveTo>
                  <a:lnTo>
                    <a:pt x="0" y="172"/>
                  </a:lnTo>
                  <a:lnTo>
                    <a:pt x="108" y="39"/>
                  </a:lnTo>
                  <a:lnTo>
                    <a:pt x="8"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77" name="Line 69"/>
            <p:cNvSpPr>
              <a:spLocks noChangeShapeType="1"/>
            </p:cNvSpPr>
            <p:nvPr/>
          </p:nvSpPr>
          <p:spPr bwMode="auto">
            <a:xfrm>
              <a:off x="5006" y="1495"/>
              <a:ext cx="0" cy="256"/>
            </a:xfrm>
            <a:prstGeom prst="line">
              <a:avLst/>
            </a:prstGeom>
            <a:noFill/>
            <a:ln w="7734">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214" name="Picture 7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47" y="2579"/>
              <a:ext cx="116"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15" name="Picture 7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61" y="2544"/>
              <a:ext cx="229"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8" name="AutoShape 72"/>
            <p:cNvSpPr>
              <a:spLocks/>
            </p:cNvSpPr>
            <p:nvPr/>
          </p:nvSpPr>
          <p:spPr bwMode="auto">
            <a:xfrm>
              <a:off x="5827" y="2262"/>
              <a:ext cx="306" cy="530"/>
            </a:xfrm>
            <a:custGeom>
              <a:avLst/>
              <a:gdLst>
                <a:gd name="T0" fmla="+- 0 6133 5827"/>
                <a:gd name="T1" fmla="*/ T0 w 306"/>
                <a:gd name="T2" fmla="+- 0 2262 2262"/>
                <a:gd name="T3" fmla="*/ 2262 h 530"/>
                <a:gd name="T4" fmla="+- 0 5989 5827"/>
                <a:gd name="T5" fmla="*/ T4 w 306"/>
                <a:gd name="T6" fmla="+- 0 2629 2262"/>
                <a:gd name="T7" fmla="*/ 2629 h 530"/>
                <a:gd name="T8" fmla="+- 0 5827 5827"/>
                <a:gd name="T9" fmla="*/ T8 w 306"/>
                <a:gd name="T10" fmla="+- 0 2791 2262"/>
                <a:gd name="T11" fmla="*/ 2791 h 530"/>
                <a:gd name="T12" fmla="+- 0 5989 5827"/>
                <a:gd name="T13" fmla="*/ T12 w 306"/>
                <a:gd name="T14" fmla="+- 0 2377 2262"/>
                <a:gd name="T15" fmla="*/ 2377 h 530"/>
              </a:gdLst>
              <a:ahLst/>
              <a:cxnLst>
                <a:cxn ang="0">
                  <a:pos x="T1" y="T3"/>
                </a:cxn>
                <a:cxn ang="0">
                  <a:pos x="T5" y="T7"/>
                </a:cxn>
                <a:cxn ang="0">
                  <a:pos x="T9" y="T11"/>
                </a:cxn>
                <a:cxn ang="0">
                  <a:pos x="T13" y="T15"/>
                </a:cxn>
              </a:cxnLst>
              <a:rect l="0" t="0" r="r" b="b"/>
              <a:pathLst>
                <a:path w="306" h="530">
                  <a:moveTo>
                    <a:pt x="306" y="0"/>
                  </a:moveTo>
                  <a:lnTo>
                    <a:pt x="162" y="367"/>
                  </a:lnTo>
                  <a:moveTo>
                    <a:pt x="0" y="529"/>
                  </a:moveTo>
                  <a:lnTo>
                    <a:pt x="162" y="115"/>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79" name="Freeform 73"/>
            <p:cNvSpPr>
              <a:spLocks/>
            </p:cNvSpPr>
            <p:nvPr/>
          </p:nvSpPr>
          <p:spPr bwMode="auto">
            <a:xfrm>
              <a:off x="5773" y="2759"/>
              <a:ext cx="108" cy="173"/>
            </a:xfrm>
            <a:custGeom>
              <a:avLst/>
              <a:gdLst>
                <a:gd name="T0" fmla="+- 0 5780 5773"/>
                <a:gd name="T1" fmla="*/ T0 w 108"/>
                <a:gd name="T2" fmla="+- 0 2759 2759"/>
                <a:gd name="T3" fmla="*/ 2759 h 173"/>
                <a:gd name="T4" fmla="+- 0 5773 5773"/>
                <a:gd name="T5" fmla="*/ T4 w 108"/>
                <a:gd name="T6" fmla="+- 0 2932 2759"/>
                <a:gd name="T7" fmla="*/ 2932 h 173"/>
                <a:gd name="T8" fmla="+- 0 5881 5773"/>
                <a:gd name="T9" fmla="*/ T8 w 108"/>
                <a:gd name="T10" fmla="+- 0 2799 2759"/>
                <a:gd name="T11" fmla="*/ 2799 h 173"/>
                <a:gd name="T12" fmla="+- 0 5780 5773"/>
                <a:gd name="T13" fmla="*/ T12 w 108"/>
                <a:gd name="T14" fmla="+- 0 2759 2759"/>
                <a:gd name="T15" fmla="*/ 2759 h 173"/>
              </a:gdLst>
              <a:ahLst/>
              <a:cxnLst>
                <a:cxn ang="0">
                  <a:pos x="T1" y="T3"/>
                </a:cxn>
                <a:cxn ang="0">
                  <a:pos x="T5" y="T7"/>
                </a:cxn>
                <a:cxn ang="0">
                  <a:pos x="T9" y="T11"/>
                </a:cxn>
                <a:cxn ang="0">
                  <a:pos x="T13" y="T15"/>
                </a:cxn>
              </a:cxnLst>
              <a:rect l="0" t="0" r="r" b="b"/>
              <a:pathLst>
                <a:path w="108" h="173">
                  <a:moveTo>
                    <a:pt x="7" y="0"/>
                  </a:moveTo>
                  <a:lnTo>
                    <a:pt x="0" y="173"/>
                  </a:lnTo>
                  <a:lnTo>
                    <a:pt x="108" y="40"/>
                  </a:lnTo>
                  <a:lnTo>
                    <a:pt x="7"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80" name="Line 74"/>
            <p:cNvSpPr>
              <a:spLocks noChangeShapeType="1"/>
            </p:cNvSpPr>
            <p:nvPr/>
          </p:nvSpPr>
          <p:spPr bwMode="auto">
            <a:xfrm>
              <a:off x="5989" y="2377"/>
              <a:ext cx="0" cy="252"/>
            </a:xfrm>
            <a:prstGeom prst="line">
              <a:avLst/>
            </a:prstGeom>
            <a:noFill/>
            <a:ln w="7734">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219" name="Picture 7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510" y="1916"/>
              <a:ext cx="116"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20" name="Picture 7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43" y="1878"/>
              <a:ext cx="229"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1" name="AutoShape 77"/>
            <p:cNvSpPr>
              <a:spLocks/>
            </p:cNvSpPr>
            <p:nvPr/>
          </p:nvSpPr>
          <p:spPr bwMode="auto">
            <a:xfrm>
              <a:off x="5708" y="1599"/>
              <a:ext cx="303" cy="530"/>
            </a:xfrm>
            <a:custGeom>
              <a:avLst/>
              <a:gdLst>
                <a:gd name="T0" fmla="+- 0 6011 5708"/>
                <a:gd name="T1" fmla="*/ T0 w 303"/>
                <a:gd name="T2" fmla="+- 0 1600 1600"/>
                <a:gd name="T3" fmla="*/ 1600 h 530"/>
                <a:gd name="T4" fmla="+- 0 5870 5708"/>
                <a:gd name="T5" fmla="*/ T4 w 303"/>
                <a:gd name="T6" fmla="+- 0 1967 1600"/>
                <a:gd name="T7" fmla="*/ 1967 h 530"/>
                <a:gd name="T8" fmla="+- 0 5708 5708"/>
                <a:gd name="T9" fmla="*/ T8 w 303"/>
                <a:gd name="T10" fmla="+- 0 2129 1600"/>
                <a:gd name="T11" fmla="*/ 2129 h 530"/>
                <a:gd name="T12" fmla="+- 0 5870 5708"/>
                <a:gd name="T13" fmla="*/ T12 w 303"/>
                <a:gd name="T14" fmla="+- 0 1711 1600"/>
                <a:gd name="T15" fmla="*/ 1711 h 530"/>
              </a:gdLst>
              <a:ahLst/>
              <a:cxnLst>
                <a:cxn ang="0">
                  <a:pos x="T1" y="T3"/>
                </a:cxn>
                <a:cxn ang="0">
                  <a:pos x="T5" y="T7"/>
                </a:cxn>
                <a:cxn ang="0">
                  <a:pos x="T9" y="T11"/>
                </a:cxn>
                <a:cxn ang="0">
                  <a:pos x="T13" y="T15"/>
                </a:cxn>
              </a:cxnLst>
              <a:rect l="0" t="0" r="r" b="b"/>
              <a:pathLst>
                <a:path w="303" h="530">
                  <a:moveTo>
                    <a:pt x="303" y="0"/>
                  </a:moveTo>
                  <a:lnTo>
                    <a:pt x="162" y="367"/>
                  </a:lnTo>
                  <a:moveTo>
                    <a:pt x="0" y="529"/>
                  </a:moveTo>
                  <a:lnTo>
                    <a:pt x="162" y="111"/>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82" name="Freeform 78"/>
            <p:cNvSpPr>
              <a:spLocks/>
            </p:cNvSpPr>
            <p:nvPr/>
          </p:nvSpPr>
          <p:spPr bwMode="auto">
            <a:xfrm>
              <a:off x="5650" y="2093"/>
              <a:ext cx="112" cy="173"/>
            </a:xfrm>
            <a:custGeom>
              <a:avLst/>
              <a:gdLst>
                <a:gd name="T0" fmla="+- 0 5662 5651"/>
                <a:gd name="T1" fmla="*/ T0 w 112"/>
                <a:gd name="T2" fmla="+- 0 2093 2093"/>
                <a:gd name="T3" fmla="*/ 2093 h 173"/>
                <a:gd name="T4" fmla="+- 0 5651 5651"/>
                <a:gd name="T5" fmla="*/ T4 w 112"/>
                <a:gd name="T6" fmla="+- 0 2266 2093"/>
                <a:gd name="T7" fmla="*/ 2266 h 173"/>
                <a:gd name="T8" fmla="+- 0 5762 5651"/>
                <a:gd name="T9" fmla="*/ T8 w 112"/>
                <a:gd name="T10" fmla="+- 0 2133 2093"/>
                <a:gd name="T11" fmla="*/ 2133 h 173"/>
                <a:gd name="T12" fmla="+- 0 5662 5651"/>
                <a:gd name="T13" fmla="*/ T12 w 112"/>
                <a:gd name="T14" fmla="+- 0 2093 2093"/>
                <a:gd name="T15" fmla="*/ 2093 h 173"/>
              </a:gdLst>
              <a:ahLst/>
              <a:cxnLst>
                <a:cxn ang="0">
                  <a:pos x="T1" y="T3"/>
                </a:cxn>
                <a:cxn ang="0">
                  <a:pos x="T5" y="T7"/>
                </a:cxn>
                <a:cxn ang="0">
                  <a:pos x="T9" y="T11"/>
                </a:cxn>
                <a:cxn ang="0">
                  <a:pos x="T13" y="T15"/>
                </a:cxn>
              </a:cxnLst>
              <a:rect l="0" t="0" r="r" b="b"/>
              <a:pathLst>
                <a:path w="112" h="173">
                  <a:moveTo>
                    <a:pt x="11" y="0"/>
                  </a:moveTo>
                  <a:lnTo>
                    <a:pt x="0" y="173"/>
                  </a:lnTo>
                  <a:lnTo>
                    <a:pt x="111" y="40"/>
                  </a:lnTo>
                  <a:lnTo>
                    <a:pt x="11"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6183" name="Line 79"/>
            <p:cNvSpPr>
              <a:spLocks noChangeShapeType="1"/>
            </p:cNvSpPr>
            <p:nvPr/>
          </p:nvSpPr>
          <p:spPr bwMode="auto">
            <a:xfrm>
              <a:off x="5870" y="1711"/>
              <a:ext cx="0" cy="256"/>
            </a:xfrm>
            <a:prstGeom prst="line">
              <a:avLst/>
            </a:prstGeom>
            <a:noFill/>
            <a:ln w="7734">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pic>
        <p:nvPicPr>
          <p:cNvPr id="82" name="image14.png"/>
          <p:cNvPicPr/>
          <p:nvPr/>
        </p:nvPicPr>
        <p:blipFill>
          <a:blip r:embed="rId14" cstate="print"/>
          <a:stretch>
            <a:fillRect/>
          </a:stretch>
        </p:blipFill>
        <p:spPr>
          <a:xfrm>
            <a:off x="1618065" y="6053615"/>
            <a:ext cx="617220" cy="118745"/>
          </a:xfrm>
          <a:prstGeom prst="rect">
            <a:avLst/>
          </a:prstGeom>
        </p:spPr>
      </p:pic>
      <p:sp>
        <p:nvSpPr>
          <p:cNvPr id="6184" name="Прямоугольник 6183"/>
          <p:cNvSpPr/>
          <p:nvPr/>
        </p:nvSpPr>
        <p:spPr>
          <a:xfrm>
            <a:off x="2526519" y="6135894"/>
            <a:ext cx="4572000" cy="646331"/>
          </a:xfrm>
          <a:prstGeom prst="rect">
            <a:avLst/>
          </a:prstGeom>
        </p:spPr>
        <p:txBody>
          <a:bodyPr>
            <a:spAutoFit/>
          </a:bodyPr>
          <a:lstStyle/>
          <a:p>
            <a:r>
              <a:rPr lang="ru-RU" dirty="0"/>
              <a:t>Возможные места ударов молнии в воздушную линию.</a:t>
            </a:r>
          </a:p>
        </p:txBody>
      </p:sp>
    </p:spTree>
    <p:extLst>
      <p:ext uri="{BB962C8B-B14F-4D97-AF65-F5344CB8AC3E}">
        <p14:creationId xmlns:p14="http://schemas.microsoft.com/office/powerpoint/2010/main" val="2061216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764704"/>
            <a:ext cx="8229600" cy="5760640"/>
          </a:xfrm>
        </p:spPr>
        <p:txBody>
          <a:bodyPr>
            <a:normAutofit fontScale="62500" lnSpcReduction="20000"/>
          </a:bodyPr>
          <a:lstStyle/>
          <a:p>
            <a:r>
              <a:rPr lang="ru-RU" sz="2900" dirty="0"/>
              <a:t>Требования к обустройству так называемых защищенных подходов воздушных линий к РУ приведены в ПУЭ [3] и направлены на снижение числа набегающих с ВЛ опасных грозовых волн, вызванных ударами молнии в фазные провода, в опоры и тросы. При этом предполагается, что после реализации комплекса мер число возникающих на защищенном подходе опасных </a:t>
            </a:r>
            <a:r>
              <a:rPr lang="ru-RU" sz="2900" dirty="0" smtClean="0"/>
              <a:t>грозовых </a:t>
            </a:r>
            <a:r>
              <a:rPr lang="ru-RU" sz="2900" dirty="0"/>
              <a:t>волн уменьшается. Решения требует вопрос о достаточной длине защищенного подхода</a:t>
            </a:r>
            <a:r>
              <a:rPr lang="ru-RU" sz="2900" dirty="0" smtClean="0"/>
              <a:t>.</a:t>
            </a:r>
          </a:p>
          <a:p>
            <a:r>
              <a:rPr lang="ru-RU" sz="2900" dirty="0"/>
              <a:t>Для обустройства защищенных подходов ПУЭ предписывает:</a:t>
            </a:r>
          </a:p>
          <a:p>
            <a:pPr lvl="1"/>
            <a:r>
              <a:rPr lang="ru-RU" sz="2900" dirty="0"/>
              <a:t>установку на подходах присоединенных к РУ воздушных линий одного или нескольких грозозащитных (</a:t>
            </a:r>
            <a:r>
              <a:rPr lang="ru-RU" sz="2900" dirty="0" err="1"/>
              <a:t>молниезащитных</a:t>
            </a:r>
            <a:r>
              <a:rPr lang="ru-RU" sz="2900" dirty="0"/>
              <a:t>) тросов, обеспечивающих снижение вероятности прямого удара молнии в фазные провода ВЛ и соответствующее снижение числа образовывающихся на фазных проводах грозовых волн</a:t>
            </a:r>
            <a:r>
              <a:rPr lang="ru-RU" sz="2900" dirty="0" smtClean="0"/>
              <a:t>;</a:t>
            </a:r>
          </a:p>
          <a:p>
            <a:pPr lvl="1"/>
            <a:r>
              <a:rPr lang="ru-RU" sz="2900" dirty="0"/>
              <a:t>выбор оптимального положения тросов на опоре, обеспечивающего минимальную вероятность прорыва молнии на фазные провода (снижение угла на рис.1.2, а также увеличение расстояния по вертикали от троса до фазного провода</a:t>
            </a:r>
            <a:r>
              <a:rPr lang="ru-RU" sz="2900" dirty="0" smtClean="0"/>
              <a:t>);</a:t>
            </a:r>
          </a:p>
          <a:p>
            <a:pPr lvl="1"/>
            <a:r>
              <a:rPr lang="ru-RU" sz="3200" dirty="0"/>
              <a:t>снижение сопротивления заземления опор ВЛ, в результате чего при ударе молнии в заземленный трос или опору линии уменьшается вероятность обратных перекрытий с тела опоры на фазные провода, т.е. вероятность появления на изоляции РУ грозовых волн с крутым фронтом</a:t>
            </a:r>
            <a:endParaRPr lang="ru-RU" sz="3200" dirty="0"/>
          </a:p>
          <a:p>
            <a:pPr lvl="1"/>
            <a:endParaRPr lang="ru-RU" sz="1800" dirty="0"/>
          </a:p>
        </p:txBody>
      </p:sp>
    </p:spTree>
    <p:extLst>
      <p:ext uri="{BB962C8B-B14F-4D97-AF65-F5344CB8AC3E}">
        <p14:creationId xmlns:p14="http://schemas.microsoft.com/office/powerpoint/2010/main" val="2862231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p:cNvGrpSpPr>
            <a:grpSpLocks/>
          </p:cNvGrpSpPr>
          <p:nvPr/>
        </p:nvGrpSpPr>
        <p:grpSpPr bwMode="auto">
          <a:xfrm>
            <a:off x="3159240" y="770151"/>
            <a:ext cx="2424410" cy="4401096"/>
            <a:chOff x="5651" y="1757"/>
            <a:chExt cx="868" cy="2582"/>
          </a:xfrm>
        </p:grpSpPr>
        <p:sp>
          <p:nvSpPr>
            <p:cNvPr id="6" name="AutoShape 3"/>
            <p:cNvSpPr>
              <a:spLocks/>
            </p:cNvSpPr>
            <p:nvPr/>
          </p:nvSpPr>
          <p:spPr bwMode="auto">
            <a:xfrm>
              <a:off x="6140" y="1756"/>
              <a:ext cx="234" cy="958"/>
            </a:xfrm>
            <a:custGeom>
              <a:avLst/>
              <a:gdLst>
                <a:gd name="T0" fmla="+- 0 6140 6140"/>
                <a:gd name="T1" fmla="*/ T0 w 234"/>
                <a:gd name="T2" fmla="+- 0 1854 1757"/>
                <a:gd name="T3" fmla="*/ 1854 h 958"/>
                <a:gd name="T4" fmla="+- 0 6374 6140"/>
                <a:gd name="T5" fmla="*/ T4 w 234"/>
                <a:gd name="T6" fmla="+- 0 2714 1757"/>
                <a:gd name="T7" fmla="*/ 2714 h 958"/>
                <a:gd name="T8" fmla="+- 0 6140 6140"/>
                <a:gd name="T9" fmla="*/ T8 w 234"/>
                <a:gd name="T10" fmla="+- 0 1757 1757"/>
                <a:gd name="T11" fmla="*/ 1757 h 958"/>
                <a:gd name="T12" fmla="+- 0 6140 6140"/>
                <a:gd name="T13" fmla="*/ T12 w 234"/>
                <a:gd name="T14" fmla="+- 0 2714 1757"/>
                <a:gd name="T15" fmla="*/ 2714 h 958"/>
              </a:gdLst>
              <a:ahLst/>
              <a:cxnLst>
                <a:cxn ang="0">
                  <a:pos x="T1" y="T3"/>
                </a:cxn>
                <a:cxn ang="0">
                  <a:pos x="T5" y="T7"/>
                </a:cxn>
                <a:cxn ang="0">
                  <a:pos x="T9" y="T11"/>
                </a:cxn>
                <a:cxn ang="0">
                  <a:pos x="T13" y="T15"/>
                </a:cxn>
              </a:cxnLst>
              <a:rect l="0" t="0" r="r" b="b"/>
              <a:pathLst>
                <a:path w="234" h="958">
                  <a:moveTo>
                    <a:pt x="0" y="97"/>
                  </a:moveTo>
                  <a:lnTo>
                    <a:pt x="234" y="957"/>
                  </a:lnTo>
                  <a:moveTo>
                    <a:pt x="0" y="0"/>
                  </a:moveTo>
                  <a:lnTo>
                    <a:pt x="0" y="957"/>
                  </a:lnTo>
                </a:path>
              </a:pathLst>
            </a:custGeom>
            <a:noFill/>
            <a:ln w="2540">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4"/>
            <p:cNvSpPr>
              <a:spLocks/>
            </p:cNvSpPr>
            <p:nvPr/>
          </p:nvSpPr>
          <p:spPr bwMode="auto">
            <a:xfrm>
              <a:off x="5981" y="1846"/>
              <a:ext cx="317" cy="342"/>
            </a:xfrm>
            <a:custGeom>
              <a:avLst/>
              <a:gdLst>
                <a:gd name="T0" fmla="+- 0 5982 5982"/>
                <a:gd name="T1" fmla="*/ T0 w 317"/>
                <a:gd name="T2" fmla="+- 0 1847 1847"/>
                <a:gd name="T3" fmla="*/ 1847 h 342"/>
                <a:gd name="T4" fmla="+- 0 6122 5982"/>
                <a:gd name="T5" fmla="*/ T4 w 317"/>
                <a:gd name="T6" fmla="+- 0 1847 1847"/>
                <a:gd name="T7" fmla="*/ 1847 h 342"/>
                <a:gd name="T8" fmla="+- 0 5996 5982"/>
                <a:gd name="T9" fmla="*/ T8 w 317"/>
                <a:gd name="T10" fmla="+- 0 2189 1847"/>
                <a:gd name="T11" fmla="*/ 2189 h 342"/>
                <a:gd name="T12" fmla="+- 0 6299 5982"/>
                <a:gd name="T13" fmla="*/ T12 w 317"/>
                <a:gd name="T14" fmla="+- 0 2189 1847"/>
                <a:gd name="T15" fmla="*/ 2189 h 342"/>
              </a:gdLst>
              <a:ahLst/>
              <a:cxnLst>
                <a:cxn ang="0">
                  <a:pos x="T1" y="T3"/>
                </a:cxn>
                <a:cxn ang="0">
                  <a:pos x="T5" y="T7"/>
                </a:cxn>
                <a:cxn ang="0">
                  <a:pos x="T9" y="T11"/>
                </a:cxn>
                <a:cxn ang="0">
                  <a:pos x="T13" y="T15"/>
                </a:cxn>
              </a:cxnLst>
              <a:rect l="0" t="0" r="r" b="b"/>
              <a:pathLst>
                <a:path w="317" h="342">
                  <a:moveTo>
                    <a:pt x="0" y="0"/>
                  </a:moveTo>
                  <a:lnTo>
                    <a:pt x="140" y="0"/>
                  </a:lnTo>
                  <a:moveTo>
                    <a:pt x="14" y="342"/>
                  </a:moveTo>
                  <a:lnTo>
                    <a:pt x="317" y="342"/>
                  </a:lnTo>
                </a:path>
              </a:pathLst>
            </a:custGeom>
            <a:noFill/>
            <a:ln w="228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Line 5"/>
            <p:cNvSpPr>
              <a:spLocks noChangeShapeType="1"/>
            </p:cNvSpPr>
            <p:nvPr/>
          </p:nvSpPr>
          <p:spPr bwMode="auto">
            <a:xfrm>
              <a:off x="6310" y="2207"/>
              <a:ext cx="0" cy="237"/>
            </a:xfrm>
            <a:prstGeom prst="line">
              <a:avLst/>
            </a:prstGeom>
            <a:noFill/>
            <a:ln w="12687">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6"/>
            <p:cNvSpPr>
              <a:spLocks/>
            </p:cNvSpPr>
            <p:nvPr/>
          </p:nvSpPr>
          <p:spPr bwMode="auto">
            <a:xfrm>
              <a:off x="6277" y="2232"/>
              <a:ext cx="65" cy="252"/>
            </a:xfrm>
            <a:custGeom>
              <a:avLst/>
              <a:gdLst>
                <a:gd name="T0" fmla="+- 0 6277 6277"/>
                <a:gd name="T1" fmla="*/ T0 w 65"/>
                <a:gd name="T2" fmla="+- 0 2261 2232"/>
                <a:gd name="T3" fmla="*/ 2261 h 252"/>
                <a:gd name="T4" fmla="+- 0 6342 6277"/>
                <a:gd name="T5" fmla="*/ T4 w 65"/>
                <a:gd name="T6" fmla="+- 0 2261 2232"/>
                <a:gd name="T7" fmla="*/ 2261 h 252"/>
                <a:gd name="T8" fmla="+- 0 6277 6277"/>
                <a:gd name="T9" fmla="*/ T8 w 65"/>
                <a:gd name="T10" fmla="+- 0 2290 2232"/>
                <a:gd name="T11" fmla="*/ 2290 h 252"/>
                <a:gd name="T12" fmla="+- 0 6342 6277"/>
                <a:gd name="T13" fmla="*/ T12 w 65"/>
                <a:gd name="T14" fmla="+- 0 2290 2232"/>
                <a:gd name="T15" fmla="*/ 2290 h 252"/>
                <a:gd name="T16" fmla="+- 0 6277 6277"/>
                <a:gd name="T17" fmla="*/ T16 w 65"/>
                <a:gd name="T18" fmla="+- 0 2322 2232"/>
                <a:gd name="T19" fmla="*/ 2322 h 252"/>
                <a:gd name="T20" fmla="+- 0 6342 6277"/>
                <a:gd name="T21" fmla="*/ T20 w 65"/>
                <a:gd name="T22" fmla="+- 0 2322 2232"/>
                <a:gd name="T23" fmla="*/ 2322 h 252"/>
                <a:gd name="T24" fmla="+- 0 6277 6277"/>
                <a:gd name="T25" fmla="*/ T24 w 65"/>
                <a:gd name="T26" fmla="+- 0 2351 2232"/>
                <a:gd name="T27" fmla="*/ 2351 h 252"/>
                <a:gd name="T28" fmla="+- 0 6342 6277"/>
                <a:gd name="T29" fmla="*/ T28 w 65"/>
                <a:gd name="T30" fmla="+- 0 2351 2232"/>
                <a:gd name="T31" fmla="*/ 2351 h 252"/>
                <a:gd name="T32" fmla="+- 0 6277 6277"/>
                <a:gd name="T33" fmla="*/ T32 w 65"/>
                <a:gd name="T34" fmla="+- 0 2380 2232"/>
                <a:gd name="T35" fmla="*/ 2380 h 252"/>
                <a:gd name="T36" fmla="+- 0 6342 6277"/>
                <a:gd name="T37" fmla="*/ T36 w 65"/>
                <a:gd name="T38" fmla="+- 0 2380 2232"/>
                <a:gd name="T39" fmla="*/ 2380 h 252"/>
                <a:gd name="T40" fmla="+- 0 6277 6277"/>
                <a:gd name="T41" fmla="*/ T40 w 65"/>
                <a:gd name="T42" fmla="+- 0 2412 2232"/>
                <a:gd name="T43" fmla="*/ 2412 h 252"/>
                <a:gd name="T44" fmla="+- 0 6342 6277"/>
                <a:gd name="T45" fmla="*/ T44 w 65"/>
                <a:gd name="T46" fmla="+- 0 2412 2232"/>
                <a:gd name="T47" fmla="*/ 2412 h 252"/>
                <a:gd name="T48" fmla="+- 0 6277 6277"/>
                <a:gd name="T49" fmla="*/ T48 w 65"/>
                <a:gd name="T50" fmla="+- 0 2232 2232"/>
                <a:gd name="T51" fmla="*/ 2232 h 252"/>
                <a:gd name="T52" fmla="+- 0 6342 6277"/>
                <a:gd name="T53" fmla="*/ T52 w 65"/>
                <a:gd name="T54" fmla="+- 0 2232 2232"/>
                <a:gd name="T55" fmla="*/ 2232 h 252"/>
                <a:gd name="T56" fmla="+- 0 6328 6277"/>
                <a:gd name="T57" fmla="*/ T56 w 65"/>
                <a:gd name="T58" fmla="+- 0 2462 2232"/>
                <a:gd name="T59" fmla="*/ 2462 h 252"/>
                <a:gd name="T60" fmla="+- 0 6328 6277"/>
                <a:gd name="T61" fmla="*/ T60 w 65"/>
                <a:gd name="T62" fmla="+- 0 2452 2232"/>
                <a:gd name="T63" fmla="*/ 2452 h 252"/>
                <a:gd name="T64" fmla="+- 0 6320 6277"/>
                <a:gd name="T65" fmla="*/ T64 w 65"/>
                <a:gd name="T66" fmla="+- 0 2444 2232"/>
                <a:gd name="T67" fmla="*/ 2444 h 252"/>
                <a:gd name="T68" fmla="+- 0 6310 6277"/>
                <a:gd name="T69" fmla="*/ T68 w 65"/>
                <a:gd name="T70" fmla="+- 0 2444 2232"/>
                <a:gd name="T71" fmla="*/ 2444 h 252"/>
                <a:gd name="T72" fmla="+- 0 6299 6277"/>
                <a:gd name="T73" fmla="*/ T72 w 65"/>
                <a:gd name="T74" fmla="+- 0 2444 2232"/>
                <a:gd name="T75" fmla="*/ 2444 h 252"/>
                <a:gd name="T76" fmla="+- 0 6288 6277"/>
                <a:gd name="T77" fmla="*/ T76 w 65"/>
                <a:gd name="T78" fmla="+- 0 2452 2232"/>
                <a:gd name="T79" fmla="*/ 2452 h 252"/>
                <a:gd name="T80" fmla="+- 0 6288 6277"/>
                <a:gd name="T81" fmla="*/ T80 w 65"/>
                <a:gd name="T82" fmla="+- 0 2462 2232"/>
                <a:gd name="T83" fmla="*/ 2462 h 252"/>
                <a:gd name="T84" fmla="+- 0 6288 6277"/>
                <a:gd name="T85" fmla="*/ T84 w 65"/>
                <a:gd name="T86" fmla="+- 0 2473 2232"/>
                <a:gd name="T87" fmla="*/ 2473 h 252"/>
                <a:gd name="T88" fmla="+- 0 6299 6277"/>
                <a:gd name="T89" fmla="*/ T88 w 65"/>
                <a:gd name="T90" fmla="+- 0 2484 2232"/>
                <a:gd name="T91" fmla="*/ 2484 h 252"/>
                <a:gd name="T92" fmla="+- 0 6310 6277"/>
                <a:gd name="T93" fmla="*/ T92 w 65"/>
                <a:gd name="T94" fmla="+- 0 2484 2232"/>
                <a:gd name="T95" fmla="*/ 2484 h 252"/>
                <a:gd name="T96" fmla="+- 0 6320 6277"/>
                <a:gd name="T97" fmla="*/ T96 w 65"/>
                <a:gd name="T98" fmla="+- 0 2484 2232"/>
                <a:gd name="T99" fmla="*/ 2484 h 252"/>
                <a:gd name="T100" fmla="+- 0 6328 6277"/>
                <a:gd name="T101" fmla="*/ T100 w 65"/>
                <a:gd name="T102" fmla="+- 0 2473 2232"/>
                <a:gd name="T103" fmla="*/ 2473 h 252"/>
                <a:gd name="T104" fmla="+- 0 6328 6277"/>
                <a:gd name="T105" fmla="*/ T104 w 65"/>
                <a:gd name="T106" fmla="+- 0 2462 2232"/>
                <a:gd name="T107" fmla="*/ 2462 h 2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65" h="252">
                  <a:moveTo>
                    <a:pt x="0" y="29"/>
                  </a:moveTo>
                  <a:lnTo>
                    <a:pt x="65" y="29"/>
                  </a:lnTo>
                  <a:moveTo>
                    <a:pt x="0" y="58"/>
                  </a:moveTo>
                  <a:lnTo>
                    <a:pt x="65" y="58"/>
                  </a:lnTo>
                  <a:moveTo>
                    <a:pt x="0" y="90"/>
                  </a:moveTo>
                  <a:lnTo>
                    <a:pt x="65" y="90"/>
                  </a:lnTo>
                  <a:moveTo>
                    <a:pt x="0" y="119"/>
                  </a:moveTo>
                  <a:lnTo>
                    <a:pt x="65" y="119"/>
                  </a:lnTo>
                  <a:moveTo>
                    <a:pt x="0" y="148"/>
                  </a:moveTo>
                  <a:lnTo>
                    <a:pt x="65" y="148"/>
                  </a:lnTo>
                  <a:moveTo>
                    <a:pt x="0" y="180"/>
                  </a:moveTo>
                  <a:lnTo>
                    <a:pt x="65" y="180"/>
                  </a:lnTo>
                  <a:moveTo>
                    <a:pt x="0" y="0"/>
                  </a:moveTo>
                  <a:lnTo>
                    <a:pt x="65" y="0"/>
                  </a:lnTo>
                  <a:moveTo>
                    <a:pt x="51" y="230"/>
                  </a:moveTo>
                  <a:lnTo>
                    <a:pt x="51" y="220"/>
                  </a:lnTo>
                  <a:lnTo>
                    <a:pt x="43" y="212"/>
                  </a:lnTo>
                  <a:lnTo>
                    <a:pt x="33" y="212"/>
                  </a:lnTo>
                  <a:lnTo>
                    <a:pt x="22" y="212"/>
                  </a:lnTo>
                  <a:lnTo>
                    <a:pt x="11" y="220"/>
                  </a:lnTo>
                  <a:lnTo>
                    <a:pt x="11" y="230"/>
                  </a:lnTo>
                  <a:lnTo>
                    <a:pt x="11" y="241"/>
                  </a:lnTo>
                  <a:lnTo>
                    <a:pt x="22" y="252"/>
                  </a:lnTo>
                  <a:lnTo>
                    <a:pt x="33" y="252"/>
                  </a:lnTo>
                  <a:lnTo>
                    <a:pt x="43" y="252"/>
                  </a:lnTo>
                  <a:lnTo>
                    <a:pt x="51" y="241"/>
                  </a:lnTo>
                  <a:lnTo>
                    <a:pt x="51" y="230"/>
                  </a:lnTo>
                  <a:close/>
                </a:path>
              </a:pathLst>
            </a:custGeom>
            <a:noFill/>
            <a:ln w="7607">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Line 7"/>
            <p:cNvSpPr>
              <a:spLocks noChangeShapeType="1"/>
            </p:cNvSpPr>
            <p:nvPr/>
          </p:nvSpPr>
          <p:spPr bwMode="auto">
            <a:xfrm>
              <a:off x="5676" y="2808"/>
              <a:ext cx="803" cy="0"/>
            </a:xfrm>
            <a:prstGeom prst="line">
              <a:avLst/>
            </a:prstGeom>
            <a:noFill/>
            <a:ln w="22822">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Line 8"/>
            <p:cNvSpPr>
              <a:spLocks noChangeShapeType="1"/>
            </p:cNvSpPr>
            <p:nvPr/>
          </p:nvSpPr>
          <p:spPr bwMode="auto">
            <a:xfrm>
              <a:off x="5683" y="2826"/>
              <a:ext cx="0" cy="238"/>
            </a:xfrm>
            <a:prstGeom prst="line">
              <a:avLst/>
            </a:prstGeom>
            <a:noFill/>
            <a:ln w="12687">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9"/>
            <p:cNvSpPr>
              <a:spLocks/>
            </p:cNvSpPr>
            <p:nvPr/>
          </p:nvSpPr>
          <p:spPr bwMode="auto">
            <a:xfrm>
              <a:off x="5650" y="2851"/>
              <a:ext cx="65" cy="252"/>
            </a:xfrm>
            <a:custGeom>
              <a:avLst/>
              <a:gdLst>
                <a:gd name="T0" fmla="+- 0 5651 5651"/>
                <a:gd name="T1" fmla="*/ T0 w 65"/>
                <a:gd name="T2" fmla="+- 0 2880 2851"/>
                <a:gd name="T3" fmla="*/ 2880 h 252"/>
                <a:gd name="T4" fmla="+- 0 5716 5651"/>
                <a:gd name="T5" fmla="*/ T4 w 65"/>
                <a:gd name="T6" fmla="+- 0 2880 2851"/>
                <a:gd name="T7" fmla="*/ 2880 h 252"/>
                <a:gd name="T8" fmla="+- 0 5651 5651"/>
                <a:gd name="T9" fmla="*/ T8 w 65"/>
                <a:gd name="T10" fmla="+- 0 2909 2851"/>
                <a:gd name="T11" fmla="*/ 2909 h 252"/>
                <a:gd name="T12" fmla="+- 0 5716 5651"/>
                <a:gd name="T13" fmla="*/ T12 w 65"/>
                <a:gd name="T14" fmla="+- 0 2909 2851"/>
                <a:gd name="T15" fmla="*/ 2909 h 252"/>
                <a:gd name="T16" fmla="+- 0 5651 5651"/>
                <a:gd name="T17" fmla="*/ T16 w 65"/>
                <a:gd name="T18" fmla="+- 0 2941 2851"/>
                <a:gd name="T19" fmla="*/ 2941 h 252"/>
                <a:gd name="T20" fmla="+- 0 5716 5651"/>
                <a:gd name="T21" fmla="*/ T20 w 65"/>
                <a:gd name="T22" fmla="+- 0 2941 2851"/>
                <a:gd name="T23" fmla="*/ 2941 h 252"/>
                <a:gd name="T24" fmla="+- 0 5651 5651"/>
                <a:gd name="T25" fmla="*/ T24 w 65"/>
                <a:gd name="T26" fmla="+- 0 2970 2851"/>
                <a:gd name="T27" fmla="*/ 2970 h 252"/>
                <a:gd name="T28" fmla="+- 0 5716 5651"/>
                <a:gd name="T29" fmla="*/ T28 w 65"/>
                <a:gd name="T30" fmla="+- 0 2970 2851"/>
                <a:gd name="T31" fmla="*/ 2970 h 252"/>
                <a:gd name="T32" fmla="+- 0 5651 5651"/>
                <a:gd name="T33" fmla="*/ T32 w 65"/>
                <a:gd name="T34" fmla="+- 0 3002 2851"/>
                <a:gd name="T35" fmla="*/ 3002 h 252"/>
                <a:gd name="T36" fmla="+- 0 5716 5651"/>
                <a:gd name="T37" fmla="*/ T36 w 65"/>
                <a:gd name="T38" fmla="+- 0 3002 2851"/>
                <a:gd name="T39" fmla="*/ 3002 h 252"/>
                <a:gd name="T40" fmla="+- 0 5651 5651"/>
                <a:gd name="T41" fmla="*/ T40 w 65"/>
                <a:gd name="T42" fmla="+- 0 3031 2851"/>
                <a:gd name="T43" fmla="*/ 3031 h 252"/>
                <a:gd name="T44" fmla="+- 0 5716 5651"/>
                <a:gd name="T45" fmla="*/ T44 w 65"/>
                <a:gd name="T46" fmla="+- 0 3031 2851"/>
                <a:gd name="T47" fmla="*/ 3031 h 252"/>
                <a:gd name="T48" fmla="+- 0 5651 5651"/>
                <a:gd name="T49" fmla="*/ T48 w 65"/>
                <a:gd name="T50" fmla="+- 0 2851 2851"/>
                <a:gd name="T51" fmla="*/ 2851 h 252"/>
                <a:gd name="T52" fmla="+- 0 5716 5651"/>
                <a:gd name="T53" fmla="*/ T52 w 65"/>
                <a:gd name="T54" fmla="+- 0 2851 2851"/>
                <a:gd name="T55" fmla="*/ 2851 h 252"/>
                <a:gd name="T56" fmla="+- 0 5701 5651"/>
                <a:gd name="T57" fmla="*/ T56 w 65"/>
                <a:gd name="T58" fmla="+- 0 3085 2851"/>
                <a:gd name="T59" fmla="*/ 3085 h 252"/>
                <a:gd name="T60" fmla="+- 0 5701 5651"/>
                <a:gd name="T61" fmla="*/ T60 w 65"/>
                <a:gd name="T62" fmla="+- 0 3074 2851"/>
                <a:gd name="T63" fmla="*/ 3074 h 252"/>
                <a:gd name="T64" fmla="+- 0 5694 5651"/>
                <a:gd name="T65" fmla="*/ T64 w 65"/>
                <a:gd name="T66" fmla="+- 0 3064 2851"/>
                <a:gd name="T67" fmla="*/ 3064 h 252"/>
                <a:gd name="T68" fmla="+- 0 5683 5651"/>
                <a:gd name="T69" fmla="*/ T68 w 65"/>
                <a:gd name="T70" fmla="+- 0 3064 2851"/>
                <a:gd name="T71" fmla="*/ 3064 h 252"/>
                <a:gd name="T72" fmla="+- 0 5672 5651"/>
                <a:gd name="T73" fmla="*/ T72 w 65"/>
                <a:gd name="T74" fmla="+- 0 3064 2851"/>
                <a:gd name="T75" fmla="*/ 3064 h 252"/>
                <a:gd name="T76" fmla="+- 0 5665 5651"/>
                <a:gd name="T77" fmla="*/ T76 w 65"/>
                <a:gd name="T78" fmla="+- 0 3074 2851"/>
                <a:gd name="T79" fmla="*/ 3074 h 252"/>
                <a:gd name="T80" fmla="+- 0 5665 5651"/>
                <a:gd name="T81" fmla="*/ T80 w 65"/>
                <a:gd name="T82" fmla="+- 0 3085 2851"/>
                <a:gd name="T83" fmla="*/ 3085 h 252"/>
                <a:gd name="T84" fmla="+- 0 5665 5651"/>
                <a:gd name="T85" fmla="*/ T84 w 65"/>
                <a:gd name="T86" fmla="+- 0 3096 2851"/>
                <a:gd name="T87" fmla="*/ 3096 h 252"/>
                <a:gd name="T88" fmla="+- 0 5672 5651"/>
                <a:gd name="T89" fmla="*/ T88 w 65"/>
                <a:gd name="T90" fmla="+- 0 3103 2851"/>
                <a:gd name="T91" fmla="*/ 3103 h 252"/>
                <a:gd name="T92" fmla="+- 0 5683 5651"/>
                <a:gd name="T93" fmla="*/ T92 w 65"/>
                <a:gd name="T94" fmla="+- 0 3103 2851"/>
                <a:gd name="T95" fmla="*/ 3103 h 252"/>
                <a:gd name="T96" fmla="+- 0 5694 5651"/>
                <a:gd name="T97" fmla="*/ T96 w 65"/>
                <a:gd name="T98" fmla="+- 0 3103 2851"/>
                <a:gd name="T99" fmla="*/ 3103 h 252"/>
                <a:gd name="T100" fmla="+- 0 5701 5651"/>
                <a:gd name="T101" fmla="*/ T100 w 65"/>
                <a:gd name="T102" fmla="+- 0 3096 2851"/>
                <a:gd name="T103" fmla="*/ 3096 h 252"/>
                <a:gd name="T104" fmla="+- 0 5701 5651"/>
                <a:gd name="T105" fmla="*/ T104 w 65"/>
                <a:gd name="T106" fmla="+- 0 3085 2851"/>
                <a:gd name="T107" fmla="*/ 3085 h 2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65" h="252">
                  <a:moveTo>
                    <a:pt x="0" y="29"/>
                  </a:moveTo>
                  <a:lnTo>
                    <a:pt x="65" y="29"/>
                  </a:lnTo>
                  <a:moveTo>
                    <a:pt x="0" y="58"/>
                  </a:moveTo>
                  <a:lnTo>
                    <a:pt x="65" y="58"/>
                  </a:lnTo>
                  <a:moveTo>
                    <a:pt x="0" y="90"/>
                  </a:moveTo>
                  <a:lnTo>
                    <a:pt x="65" y="90"/>
                  </a:lnTo>
                  <a:moveTo>
                    <a:pt x="0" y="119"/>
                  </a:moveTo>
                  <a:lnTo>
                    <a:pt x="65" y="119"/>
                  </a:lnTo>
                  <a:moveTo>
                    <a:pt x="0" y="151"/>
                  </a:moveTo>
                  <a:lnTo>
                    <a:pt x="65" y="151"/>
                  </a:lnTo>
                  <a:moveTo>
                    <a:pt x="0" y="180"/>
                  </a:moveTo>
                  <a:lnTo>
                    <a:pt x="65" y="180"/>
                  </a:lnTo>
                  <a:moveTo>
                    <a:pt x="0" y="0"/>
                  </a:moveTo>
                  <a:lnTo>
                    <a:pt x="65" y="0"/>
                  </a:lnTo>
                  <a:moveTo>
                    <a:pt x="50" y="234"/>
                  </a:moveTo>
                  <a:lnTo>
                    <a:pt x="50" y="223"/>
                  </a:lnTo>
                  <a:lnTo>
                    <a:pt x="43" y="213"/>
                  </a:lnTo>
                  <a:lnTo>
                    <a:pt x="32" y="213"/>
                  </a:lnTo>
                  <a:lnTo>
                    <a:pt x="21" y="213"/>
                  </a:lnTo>
                  <a:lnTo>
                    <a:pt x="14" y="223"/>
                  </a:lnTo>
                  <a:lnTo>
                    <a:pt x="14" y="234"/>
                  </a:lnTo>
                  <a:lnTo>
                    <a:pt x="14" y="245"/>
                  </a:lnTo>
                  <a:lnTo>
                    <a:pt x="21" y="252"/>
                  </a:lnTo>
                  <a:lnTo>
                    <a:pt x="32" y="252"/>
                  </a:lnTo>
                  <a:lnTo>
                    <a:pt x="43" y="252"/>
                  </a:lnTo>
                  <a:lnTo>
                    <a:pt x="50" y="245"/>
                  </a:lnTo>
                  <a:lnTo>
                    <a:pt x="50" y="234"/>
                  </a:lnTo>
                  <a:close/>
                </a:path>
              </a:pathLst>
            </a:custGeom>
            <a:noFill/>
            <a:ln w="7607">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Line 10"/>
            <p:cNvSpPr>
              <a:spLocks noChangeShapeType="1"/>
            </p:cNvSpPr>
            <p:nvPr/>
          </p:nvSpPr>
          <p:spPr bwMode="auto">
            <a:xfrm>
              <a:off x="6486" y="2826"/>
              <a:ext cx="0" cy="238"/>
            </a:xfrm>
            <a:prstGeom prst="line">
              <a:avLst/>
            </a:prstGeom>
            <a:noFill/>
            <a:ln w="12687">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AutoShape 11"/>
            <p:cNvSpPr>
              <a:spLocks/>
            </p:cNvSpPr>
            <p:nvPr/>
          </p:nvSpPr>
          <p:spPr bwMode="auto">
            <a:xfrm>
              <a:off x="6449" y="2851"/>
              <a:ext cx="69" cy="252"/>
            </a:xfrm>
            <a:custGeom>
              <a:avLst/>
              <a:gdLst>
                <a:gd name="T0" fmla="+- 0 6450 6450"/>
                <a:gd name="T1" fmla="*/ T0 w 69"/>
                <a:gd name="T2" fmla="+- 0 2880 2851"/>
                <a:gd name="T3" fmla="*/ 2880 h 252"/>
                <a:gd name="T4" fmla="+- 0 6518 6450"/>
                <a:gd name="T5" fmla="*/ T4 w 69"/>
                <a:gd name="T6" fmla="+- 0 2880 2851"/>
                <a:gd name="T7" fmla="*/ 2880 h 252"/>
                <a:gd name="T8" fmla="+- 0 6450 6450"/>
                <a:gd name="T9" fmla="*/ T8 w 69"/>
                <a:gd name="T10" fmla="+- 0 2909 2851"/>
                <a:gd name="T11" fmla="*/ 2909 h 252"/>
                <a:gd name="T12" fmla="+- 0 6518 6450"/>
                <a:gd name="T13" fmla="*/ T12 w 69"/>
                <a:gd name="T14" fmla="+- 0 2909 2851"/>
                <a:gd name="T15" fmla="*/ 2909 h 252"/>
                <a:gd name="T16" fmla="+- 0 6450 6450"/>
                <a:gd name="T17" fmla="*/ T16 w 69"/>
                <a:gd name="T18" fmla="+- 0 2941 2851"/>
                <a:gd name="T19" fmla="*/ 2941 h 252"/>
                <a:gd name="T20" fmla="+- 0 6518 6450"/>
                <a:gd name="T21" fmla="*/ T20 w 69"/>
                <a:gd name="T22" fmla="+- 0 2941 2851"/>
                <a:gd name="T23" fmla="*/ 2941 h 252"/>
                <a:gd name="T24" fmla="+- 0 6450 6450"/>
                <a:gd name="T25" fmla="*/ T24 w 69"/>
                <a:gd name="T26" fmla="+- 0 2970 2851"/>
                <a:gd name="T27" fmla="*/ 2970 h 252"/>
                <a:gd name="T28" fmla="+- 0 6518 6450"/>
                <a:gd name="T29" fmla="*/ T28 w 69"/>
                <a:gd name="T30" fmla="+- 0 2970 2851"/>
                <a:gd name="T31" fmla="*/ 2970 h 252"/>
                <a:gd name="T32" fmla="+- 0 6450 6450"/>
                <a:gd name="T33" fmla="*/ T32 w 69"/>
                <a:gd name="T34" fmla="+- 0 3002 2851"/>
                <a:gd name="T35" fmla="*/ 3002 h 252"/>
                <a:gd name="T36" fmla="+- 0 6518 6450"/>
                <a:gd name="T37" fmla="*/ T36 w 69"/>
                <a:gd name="T38" fmla="+- 0 3002 2851"/>
                <a:gd name="T39" fmla="*/ 3002 h 252"/>
                <a:gd name="T40" fmla="+- 0 6450 6450"/>
                <a:gd name="T41" fmla="*/ T40 w 69"/>
                <a:gd name="T42" fmla="+- 0 3031 2851"/>
                <a:gd name="T43" fmla="*/ 3031 h 252"/>
                <a:gd name="T44" fmla="+- 0 6518 6450"/>
                <a:gd name="T45" fmla="*/ T44 w 69"/>
                <a:gd name="T46" fmla="+- 0 3031 2851"/>
                <a:gd name="T47" fmla="*/ 3031 h 252"/>
                <a:gd name="T48" fmla="+- 0 6450 6450"/>
                <a:gd name="T49" fmla="*/ T48 w 69"/>
                <a:gd name="T50" fmla="+- 0 2851 2851"/>
                <a:gd name="T51" fmla="*/ 2851 h 252"/>
                <a:gd name="T52" fmla="+- 0 6518 6450"/>
                <a:gd name="T53" fmla="*/ T52 w 69"/>
                <a:gd name="T54" fmla="+- 0 2851 2851"/>
                <a:gd name="T55" fmla="*/ 2851 h 252"/>
                <a:gd name="T56" fmla="+- 0 6504 6450"/>
                <a:gd name="T57" fmla="*/ T56 w 69"/>
                <a:gd name="T58" fmla="+- 0 3085 2851"/>
                <a:gd name="T59" fmla="*/ 3085 h 252"/>
                <a:gd name="T60" fmla="+- 0 6504 6450"/>
                <a:gd name="T61" fmla="*/ T60 w 69"/>
                <a:gd name="T62" fmla="+- 0 3074 2851"/>
                <a:gd name="T63" fmla="*/ 3074 h 252"/>
                <a:gd name="T64" fmla="+- 0 6493 6450"/>
                <a:gd name="T65" fmla="*/ T64 w 69"/>
                <a:gd name="T66" fmla="+- 0 3064 2851"/>
                <a:gd name="T67" fmla="*/ 3064 h 252"/>
                <a:gd name="T68" fmla="+- 0 6486 6450"/>
                <a:gd name="T69" fmla="*/ T68 w 69"/>
                <a:gd name="T70" fmla="+- 0 3064 2851"/>
                <a:gd name="T71" fmla="*/ 3064 h 252"/>
                <a:gd name="T72" fmla="+- 0 6475 6450"/>
                <a:gd name="T73" fmla="*/ T72 w 69"/>
                <a:gd name="T74" fmla="+- 0 3064 2851"/>
                <a:gd name="T75" fmla="*/ 3064 h 252"/>
                <a:gd name="T76" fmla="+- 0 6464 6450"/>
                <a:gd name="T77" fmla="*/ T76 w 69"/>
                <a:gd name="T78" fmla="+- 0 3074 2851"/>
                <a:gd name="T79" fmla="*/ 3074 h 252"/>
                <a:gd name="T80" fmla="+- 0 6464 6450"/>
                <a:gd name="T81" fmla="*/ T80 w 69"/>
                <a:gd name="T82" fmla="+- 0 3085 2851"/>
                <a:gd name="T83" fmla="*/ 3085 h 252"/>
                <a:gd name="T84" fmla="+- 0 6464 6450"/>
                <a:gd name="T85" fmla="*/ T84 w 69"/>
                <a:gd name="T86" fmla="+- 0 3096 2851"/>
                <a:gd name="T87" fmla="*/ 3096 h 252"/>
                <a:gd name="T88" fmla="+- 0 6475 6450"/>
                <a:gd name="T89" fmla="*/ T88 w 69"/>
                <a:gd name="T90" fmla="+- 0 3103 2851"/>
                <a:gd name="T91" fmla="*/ 3103 h 252"/>
                <a:gd name="T92" fmla="+- 0 6486 6450"/>
                <a:gd name="T93" fmla="*/ T92 w 69"/>
                <a:gd name="T94" fmla="+- 0 3103 2851"/>
                <a:gd name="T95" fmla="*/ 3103 h 252"/>
                <a:gd name="T96" fmla="+- 0 6493 6450"/>
                <a:gd name="T97" fmla="*/ T96 w 69"/>
                <a:gd name="T98" fmla="+- 0 3103 2851"/>
                <a:gd name="T99" fmla="*/ 3103 h 252"/>
                <a:gd name="T100" fmla="+- 0 6504 6450"/>
                <a:gd name="T101" fmla="*/ T100 w 69"/>
                <a:gd name="T102" fmla="+- 0 3096 2851"/>
                <a:gd name="T103" fmla="*/ 3096 h 252"/>
                <a:gd name="T104" fmla="+- 0 6504 6450"/>
                <a:gd name="T105" fmla="*/ T104 w 69"/>
                <a:gd name="T106" fmla="+- 0 3085 2851"/>
                <a:gd name="T107" fmla="*/ 3085 h 2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69" h="252">
                  <a:moveTo>
                    <a:pt x="0" y="29"/>
                  </a:moveTo>
                  <a:lnTo>
                    <a:pt x="68" y="29"/>
                  </a:lnTo>
                  <a:moveTo>
                    <a:pt x="0" y="58"/>
                  </a:moveTo>
                  <a:lnTo>
                    <a:pt x="68" y="58"/>
                  </a:lnTo>
                  <a:moveTo>
                    <a:pt x="0" y="90"/>
                  </a:moveTo>
                  <a:lnTo>
                    <a:pt x="68" y="90"/>
                  </a:lnTo>
                  <a:moveTo>
                    <a:pt x="0" y="119"/>
                  </a:moveTo>
                  <a:lnTo>
                    <a:pt x="68" y="119"/>
                  </a:lnTo>
                  <a:moveTo>
                    <a:pt x="0" y="151"/>
                  </a:moveTo>
                  <a:lnTo>
                    <a:pt x="68" y="151"/>
                  </a:lnTo>
                  <a:moveTo>
                    <a:pt x="0" y="180"/>
                  </a:moveTo>
                  <a:lnTo>
                    <a:pt x="68" y="180"/>
                  </a:lnTo>
                  <a:moveTo>
                    <a:pt x="0" y="0"/>
                  </a:moveTo>
                  <a:lnTo>
                    <a:pt x="68" y="0"/>
                  </a:lnTo>
                  <a:moveTo>
                    <a:pt x="54" y="234"/>
                  </a:moveTo>
                  <a:lnTo>
                    <a:pt x="54" y="223"/>
                  </a:lnTo>
                  <a:lnTo>
                    <a:pt x="43" y="213"/>
                  </a:lnTo>
                  <a:lnTo>
                    <a:pt x="36" y="213"/>
                  </a:lnTo>
                  <a:lnTo>
                    <a:pt x="25" y="213"/>
                  </a:lnTo>
                  <a:lnTo>
                    <a:pt x="14" y="223"/>
                  </a:lnTo>
                  <a:lnTo>
                    <a:pt x="14" y="234"/>
                  </a:lnTo>
                  <a:lnTo>
                    <a:pt x="14" y="245"/>
                  </a:lnTo>
                  <a:lnTo>
                    <a:pt x="25" y="252"/>
                  </a:lnTo>
                  <a:lnTo>
                    <a:pt x="36" y="252"/>
                  </a:lnTo>
                  <a:lnTo>
                    <a:pt x="43" y="252"/>
                  </a:lnTo>
                  <a:lnTo>
                    <a:pt x="54" y="245"/>
                  </a:lnTo>
                  <a:lnTo>
                    <a:pt x="54" y="234"/>
                  </a:lnTo>
                  <a:close/>
                </a:path>
              </a:pathLst>
            </a:custGeom>
            <a:noFill/>
            <a:ln w="7607">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5" name="Line 12"/>
            <p:cNvSpPr>
              <a:spLocks noChangeShapeType="1"/>
            </p:cNvSpPr>
            <p:nvPr/>
          </p:nvSpPr>
          <p:spPr bwMode="auto">
            <a:xfrm>
              <a:off x="5986" y="1847"/>
              <a:ext cx="0" cy="2491"/>
            </a:xfrm>
            <a:prstGeom prst="line">
              <a:avLst/>
            </a:prstGeom>
            <a:noFill/>
            <a:ln w="22822">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6" name="Freeform 13"/>
            <p:cNvSpPr>
              <a:spLocks/>
            </p:cNvSpPr>
            <p:nvPr/>
          </p:nvSpPr>
          <p:spPr bwMode="auto">
            <a:xfrm>
              <a:off x="6122" y="1832"/>
              <a:ext cx="36" cy="40"/>
            </a:xfrm>
            <a:custGeom>
              <a:avLst/>
              <a:gdLst>
                <a:gd name="T0" fmla="+- 0 6151 6122"/>
                <a:gd name="T1" fmla="*/ T0 w 36"/>
                <a:gd name="T2" fmla="+- 0 1832 1832"/>
                <a:gd name="T3" fmla="*/ 1832 h 40"/>
                <a:gd name="T4" fmla="+- 0 6130 6122"/>
                <a:gd name="T5" fmla="*/ T4 w 36"/>
                <a:gd name="T6" fmla="+- 0 1832 1832"/>
                <a:gd name="T7" fmla="*/ 1832 h 40"/>
                <a:gd name="T8" fmla="+- 0 6122 6122"/>
                <a:gd name="T9" fmla="*/ T8 w 36"/>
                <a:gd name="T10" fmla="+- 0 1843 1832"/>
                <a:gd name="T11" fmla="*/ 1843 h 40"/>
                <a:gd name="T12" fmla="+- 0 6122 6122"/>
                <a:gd name="T13" fmla="*/ T12 w 36"/>
                <a:gd name="T14" fmla="+- 0 1865 1832"/>
                <a:gd name="T15" fmla="*/ 1865 h 40"/>
                <a:gd name="T16" fmla="+- 0 6130 6122"/>
                <a:gd name="T17" fmla="*/ T16 w 36"/>
                <a:gd name="T18" fmla="+- 0 1872 1832"/>
                <a:gd name="T19" fmla="*/ 1872 h 40"/>
                <a:gd name="T20" fmla="+- 0 6151 6122"/>
                <a:gd name="T21" fmla="*/ T20 w 36"/>
                <a:gd name="T22" fmla="+- 0 1872 1832"/>
                <a:gd name="T23" fmla="*/ 1872 h 40"/>
                <a:gd name="T24" fmla="+- 0 6158 6122"/>
                <a:gd name="T25" fmla="*/ T24 w 36"/>
                <a:gd name="T26" fmla="+- 0 1865 1832"/>
                <a:gd name="T27" fmla="*/ 1865 h 40"/>
                <a:gd name="T28" fmla="+- 0 6158 6122"/>
                <a:gd name="T29" fmla="*/ T28 w 36"/>
                <a:gd name="T30" fmla="+- 0 1854 1832"/>
                <a:gd name="T31" fmla="*/ 1854 h 40"/>
                <a:gd name="T32" fmla="+- 0 6158 6122"/>
                <a:gd name="T33" fmla="*/ T32 w 36"/>
                <a:gd name="T34" fmla="+- 0 1843 1832"/>
                <a:gd name="T35" fmla="*/ 1843 h 40"/>
                <a:gd name="T36" fmla="+- 0 6151 6122"/>
                <a:gd name="T37" fmla="*/ T36 w 36"/>
                <a:gd name="T38" fmla="+- 0 1832 1832"/>
                <a:gd name="T39" fmla="*/ 1832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36" h="40">
                  <a:moveTo>
                    <a:pt x="29" y="0"/>
                  </a:moveTo>
                  <a:lnTo>
                    <a:pt x="8" y="0"/>
                  </a:lnTo>
                  <a:lnTo>
                    <a:pt x="0" y="11"/>
                  </a:lnTo>
                  <a:lnTo>
                    <a:pt x="0" y="33"/>
                  </a:lnTo>
                  <a:lnTo>
                    <a:pt x="8" y="40"/>
                  </a:lnTo>
                  <a:lnTo>
                    <a:pt x="29" y="40"/>
                  </a:lnTo>
                  <a:lnTo>
                    <a:pt x="36" y="33"/>
                  </a:lnTo>
                  <a:lnTo>
                    <a:pt x="36" y="22"/>
                  </a:lnTo>
                  <a:lnTo>
                    <a:pt x="36"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7" name="Freeform 14"/>
            <p:cNvSpPr>
              <a:spLocks/>
            </p:cNvSpPr>
            <p:nvPr/>
          </p:nvSpPr>
          <p:spPr bwMode="auto">
            <a:xfrm>
              <a:off x="6122" y="1832"/>
              <a:ext cx="36" cy="40"/>
            </a:xfrm>
            <a:custGeom>
              <a:avLst/>
              <a:gdLst>
                <a:gd name="T0" fmla="+- 0 6158 6122"/>
                <a:gd name="T1" fmla="*/ T0 w 36"/>
                <a:gd name="T2" fmla="+- 0 1854 1832"/>
                <a:gd name="T3" fmla="*/ 1854 h 40"/>
                <a:gd name="T4" fmla="+- 0 6158 6122"/>
                <a:gd name="T5" fmla="*/ T4 w 36"/>
                <a:gd name="T6" fmla="+- 0 1843 1832"/>
                <a:gd name="T7" fmla="*/ 1843 h 40"/>
                <a:gd name="T8" fmla="+- 0 6151 6122"/>
                <a:gd name="T9" fmla="*/ T8 w 36"/>
                <a:gd name="T10" fmla="+- 0 1832 1832"/>
                <a:gd name="T11" fmla="*/ 1832 h 40"/>
                <a:gd name="T12" fmla="+- 0 6140 6122"/>
                <a:gd name="T13" fmla="*/ T12 w 36"/>
                <a:gd name="T14" fmla="+- 0 1832 1832"/>
                <a:gd name="T15" fmla="*/ 1832 h 40"/>
                <a:gd name="T16" fmla="+- 0 6130 6122"/>
                <a:gd name="T17" fmla="*/ T16 w 36"/>
                <a:gd name="T18" fmla="+- 0 1832 1832"/>
                <a:gd name="T19" fmla="*/ 1832 h 40"/>
                <a:gd name="T20" fmla="+- 0 6122 6122"/>
                <a:gd name="T21" fmla="*/ T20 w 36"/>
                <a:gd name="T22" fmla="+- 0 1843 1832"/>
                <a:gd name="T23" fmla="*/ 1843 h 40"/>
                <a:gd name="T24" fmla="+- 0 6122 6122"/>
                <a:gd name="T25" fmla="*/ T24 w 36"/>
                <a:gd name="T26" fmla="+- 0 1854 1832"/>
                <a:gd name="T27" fmla="*/ 1854 h 40"/>
                <a:gd name="T28" fmla="+- 0 6122 6122"/>
                <a:gd name="T29" fmla="*/ T28 w 36"/>
                <a:gd name="T30" fmla="+- 0 1865 1832"/>
                <a:gd name="T31" fmla="*/ 1865 h 40"/>
                <a:gd name="T32" fmla="+- 0 6130 6122"/>
                <a:gd name="T33" fmla="*/ T32 w 36"/>
                <a:gd name="T34" fmla="+- 0 1872 1832"/>
                <a:gd name="T35" fmla="*/ 1872 h 40"/>
                <a:gd name="T36" fmla="+- 0 6140 6122"/>
                <a:gd name="T37" fmla="*/ T36 w 36"/>
                <a:gd name="T38" fmla="+- 0 1872 1832"/>
                <a:gd name="T39" fmla="*/ 1872 h 40"/>
                <a:gd name="T40" fmla="+- 0 6151 6122"/>
                <a:gd name="T41" fmla="*/ T40 w 36"/>
                <a:gd name="T42" fmla="+- 0 1872 1832"/>
                <a:gd name="T43" fmla="*/ 1872 h 40"/>
                <a:gd name="T44" fmla="+- 0 6158 6122"/>
                <a:gd name="T45" fmla="*/ T44 w 36"/>
                <a:gd name="T46" fmla="+- 0 1865 1832"/>
                <a:gd name="T47" fmla="*/ 1865 h 40"/>
                <a:gd name="T48" fmla="+- 0 6158 6122"/>
                <a:gd name="T49" fmla="*/ T48 w 36"/>
                <a:gd name="T50" fmla="+- 0 1854 1832"/>
                <a:gd name="T51" fmla="*/ 1854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6" h="40">
                  <a:moveTo>
                    <a:pt x="36" y="22"/>
                  </a:moveTo>
                  <a:lnTo>
                    <a:pt x="36" y="11"/>
                  </a:lnTo>
                  <a:lnTo>
                    <a:pt x="29" y="0"/>
                  </a:lnTo>
                  <a:lnTo>
                    <a:pt x="18" y="0"/>
                  </a:lnTo>
                  <a:lnTo>
                    <a:pt x="8" y="0"/>
                  </a:lnTo>
                  <a:lnTo>
                    <a:pt x="0" y="11"/>
                  </a:lnTo>
                  <a:lnTo>
                    <a:pt x="0" y="22"/>
                  </a:lnTo>
                  <a:lnTo>
                    <a:pt x="0" y="33"/>
                  </a:lnTo>
                  <a:lnTo>
                    <a:pt x="8" y="40"/>
                  </a:lnTo>
                  <a:lnTo>
                    <a:pt x="18" y="40"/>
                  </a:lnTo>
                  <a:lnTo>
                    <a:pt x="29" y="40"/>
                  </a:lnTo>
                  <a:lnTo>
                    <a:pt x="36" y="33"/>
                  </a:lnTo>
                  <a:lnTo>
                    <a:pt x="36" y="22"/>
                  </a:lnTo>
                  <a:close/>
                </a:path>
              </a:pathLst>
            </a:custGeom>
            <a:noFill/>
            <a:ln w="7607">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AutoShape 15"/>
            <p:cNvSpPr>
              <a:spLocks/>
            </p:cNvSpPr>
            <p:nvPr/>
          </p:nvSpPr>
          <p:spPr bwMode="auto">
            <a:xfrm>
              <a:off x="6140" y="2552"/>
              <a:ext cx="191" cy="69"/>
            </a:xfrm>
            <a:custGeom>
              <a:avLst/>
              <a:gdLst>
                <a:gd name="T0" fmla="+- 0 6140 6140"/>
                <a:gd name="T1" fmla="*/ T0 w 191"/>
                <a:gd name="T2" fmla="+- 0 2592 2552"/>
                <a:gd name="T3" fmla="*/ 2592 h 69"/>
                <a:gd name="T4" fmla="+- 0 6151 6140"/>
                <a:gd name="T5" fmla="*/ T4 w 191"/>
                <a:gd name="T6" fmla="+- 0 2608 2552"/>
                <a:gd name="T7" fmla="*/ 2608 h 69"/>
                <a:gd name="T8" fmla="+- 0 6173 6140"/>
                <a:gd name="T9" fmla="*/ T8 w 191"/>
                <a:gd name="T10" fmla="+- 0 2618 2552"/>
                <a:gd name="T11" fmla="*/ 2618 h 69"/>
                <a:gd name="T12" fmla="+- 0 6205 6140"/>
                <a:gd name="T13" fmla="*/ T12 w 191"/>
                <a:gd name="T14" fmla="+- 0 2621 2552"/>
                <a:gd name="T15" fmla="*/ 2621 h 69"/>
                <a:gd name="T16" fmla="+- 0 6241 6140"/>
                <a:gd name="T17" fmla="*/ T16 w 191"/>
                <a:gd name="T18" fmla="+- 0 2617 2552"/>
                <a:gd name="T19" fmla="*/ 2617 h 69"/>
                <a:gd name="T20" fmla="+- 0 6331 6140"/>
                <a:gd name="T21" fmla="*/ T20 w 191"/>
                <a:gd name="T22" fmla="+- 0 2552 2552"/>
                <a:gd name="T23" fmla="*/ 2552 h 69"/>
                <a:gd name="T24" fmla="+- 0 6326 6140"/>
                <a:gd name="T25" fmla="*/ T24 w 191"/>
                <a:gd name="T26" fmla="+- 0 2572 2552"/>
                <a:gd name="T27" fmla="*/ 2572 h 69"/>
                <a:gd name="T28" fmla="+- 0 6307 6140"/>
                <a:gd name="T29" fmla="*/ T28 w 191"/>
                <a:gd name="T30" fmla="+- 0 2590 2552"/>
                <a:gd name="T31" fmla="*/ 2590 h 69"/>
                <a:gd name="T32" fmla="+- 0 6277 6140"/>
                <a:gd name="T33" fmla="*/ T32 w 191"/>
                <a:gd name="T34" fmla="+- 0 2606 2552"/>
                <a:gd name="T35" fmla="*/ 2606 h 69"/>
                <a:gd name="T36" fmla="+- 0 6238 6140"/>
                <a:gd name="T37" fmla="*/ T36 w 191"/>
                <a:gd name="T38" fmla="+- 0 2617 2552"/>
                <a:gd name="T39" fmla="*/ 2617 h 6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91" h="69">
                  <a:moveTo>
                    <a:pt x="0" y="40"/>
                  </a:moveTo>
                  <a:lnTo>
                    <a:pt x="11" y="56"/>
                  </a:lnTo>
                  <a:lnTo>
                    <a:pt x="33" y="66"/>
                  </a:lnTo>
                  <a:lnTo>
                    <a:pt x="65" y="69"/>
                  </a:lnTo>
                  <a:lnTo>
                    <a:pt x="101" y="65"/>
                  </a:lnTo>
                  <a:moveTo>
                    <a:pt x="191" y="0"/>
                  </a:moveTo>
                  <a:lnTo>
                    <a:pt x="186" y="20"/>
                  </a:lnTo>
                  <a:lnTo>
                    <a:pt x="167" y="38"/>
                  </a:lnTo>
                  <a:lnTo>
                    <a:pt x="137" y="54"/>
                  </a:lnTo>
                  <a:lnTo>
                    <a:pt x="98" y="65"/>
                  </a:lnTo>
                </a:path>
              </a:pathLst>
            </a:custGeom>
            <a:noFill/>
            <a:ln w="2540">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19" name="Прямоугольник 18"/>
          <p:cNvSpPr/>
          <p:nvPr/>
        </p:nvSpPr>
        <p:spPr>
          <a:xfrm>
            <a:off x="2237669" y="5517232"/>
            <a:ext cx="4572000" cy="646331"/>
          </a:xfrm>
          <a:prstGeom prst="rect">
            <a:avLst/>
          </a:prstGeom>
        </p:spPr>
        <p:txBody>
          <a:bodyPr>
            <a:spAutoFit/>
          </a:bodyPr>
          <a:lstStyle/>
          <a:p>
            <a:r>
              <a:rPr lang="ru-RU" dirty="0"/>
              <a:t>Определение угла	тросовой защиты на опоре воздушной линии</a:t>
            </a:r>
            <a:endParaRPr lang="ru-RU" dirty="0"/>
          </a:p>
        </p:txBody>
      </p:sp>
    </p:spTree>
    <p:extLst>
      <p:ext uri="{BB962C8B-B14F-4D97-AF65-F5344CB8AC3E}">
        <p14:creationId xmlns:p14="http://schemas.microsoft.com/office/powerpoint/2010/main" val="3985590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404665"/>
            <a:ext cx="8229600" cy="2592288"/>
          </a:xfrm>
        </p:spPr>
        <p:txBody>
          <a:bodyPr>
            <a:normAutofit fontScale="62500" lnSpcReduction="20000"/>
          </a:bodyPr>
          <a:lstStyle/>
          <a:p>
            <a:r>
              <a:rPr lang="ru-RU" dirty="0"/>
              <a:t>Для иллюстрации различий между понятиями тросового и защищенного подходов на рис</a:t>
            </a:r>
            <a:r>
              <a:rPr lang="ru-RU" dirty="0" smtClean="0"/>
              <a:t>. </a:t>
            </a:r>
            <a:r>
              <a:rPr lang="ru-RU" dirty="0"/>
              <a:t>схематично показан участок </a:t>
            </a:r>
            <a:r>
              <a:rPr lang="ru-RU" dirty="0" err="1"/>
              <a:t>одноцепной</a:t>
            </a:r>
            <a:r>
              <a:rPr lang="ru-RU" dirty="0"/>
              <a:t> линии вблизи от распределительного устройства. Тросовый подход – это участок ВЛ, на котором установлен грозозащитный трос, тогда как защищенный подход – это участок ВЛ, на котором реализован отмеченный выше комплекс мероприятий, включающий и применение тросов, и повышенное внимание к заземлителям опор. Из определения следует, что длина защищенного подхода не превосходит длины тросового подхода.</a:t>
            </a:r>
          </a:p>
          <a:p>
            <a:endParaRPr lang="ru-RU" dirty="0"/>
          </a:p>
        </p:txBody>
      </p:sp>
      <p:grpSp>
        <p:nvGrpSpPr>
          <p:cNvPr id="4" name="Group 2"/>
          <p:cNvGrpSpPr>
            <a:grpSpLocks/>
          </p:cNvGrpSpPr>
          <p:nvPr/>
        </p:nvGrpSpPr>
        <p:grpSpPr bwMode="auto">
          <a:xfrm>
            <a:off x="1714257" y="3267393"/>
            <a:ext cx="5764213" cy="1708150"/>
            <a:chOff x="1544" y="314"/>
            <a:chExt cx="9078" cy="2690"/>
          </a:xfrm>
        </p:grpSpPr>
        <p:sp>
          <p:nvSpPr>
            <p:cNvPr id="5" name="AutoShape 3"/>
            <p:cNvSpPr>
              <a:spLocks/>
            </p:cNvSpPr>
            <p:nvPr/>
          </p:nvSpPr>
          <p:spPr bwMode="auto">
            <a:xfrm>
              <a:off x="1553" y="2380"/>
              <a:ext cx="3251" cy="67"/>
            </a:xfrm>
            <a:custGeom>
              <a:avLst/>
              <a:gdLst>
                <a:gd name="T0" fmla="+- 0 1554 1554"/>
                <a:gd name="T1" fmla="*/ T0 w 3251"/>
                <a:gd name="T2" fmla="+- 0 2380 2380"/>
                <a:gd name="T3" fmla="*/ 2380 h 67"/>
                <a:gd name="T4" fmla="+- 0 1591 1554"/>
                <a:gd name="T5" fmla="*/ T4 w 3251"/>
                <a:gd name="T6" fmla="+- 0 2397 2380"/>
                <a:gd name="T7" fmla="*/ 2397 h 67"/>
                <a:gd name="T8" fmla="+- 0 1638 1554"/>
                <a:gd name="T9" fmla="*/ T8 w 3251"/>
                <a:gd name="T10" fmla="+- 0 2411 2380"/>
                <a:gd name="T11" fmla="*/ 2411 h 67"/>
                <a:gd name="T12" fmla="+- 0 1693 1554"/>
                <a:gd name="T13" fmla="*/ T12 w 3251"/>
                <a:gd name="T14" fmla="+- 0 2422 2380"/>
                <a:gd name="T15" fmla="*/ 2422 h 67"/>
                <a:gd name="T16" fmla="+- 0 1756 1554"/>
                <a:gd name="T17" fmla="*/ T16 w 3251"/>
                <a:gd name="T18" fmla="+- 0 2431 2380"/>
                <a:gd name="T19" fmla="*/ 2431 h 67"/>
                <a:gd name="T20" fmla="+- 0 1826 1554"/>
                <a:gd name="T21" fmla="*/ T20 w 3251"/>
                <a:gd name="T22" fmla="+- 0 2437 2380"/>
                <a:gd name="T23" fmla="*/ 2437 h 67"/>
                <a:gd name="T24" fmla="+- 0 1901 1554"/>
                <a:gd name="T25" fmla="*/ T24 w 3251"/>
                <a:gd name="T26" fmla="+- 0 2441 2380"/>
                <a:gd name="T27" fmla="*/ 2441 h 67"/>
                <a:gd name="T28" fmla="+- 0 1982 1554"/>
                <a:gd name="T29" fmla="*/ T28 w 3251"/>
                <a:gd name="T30" fmla="+- 0 2442 2380"/>
                <a:gd name="T31" fmla="*/ 2442 h 67"/>
                <a:gd name="T32" fmla="+- 0 2068 1554"/>
                <a:gd name="T33" fmla="*/ T32 w 3251"/>
                <a:gd name="T34" fmla="+- 0 2441 2380"/>
                <a:gd name="T35" fmla="*/ 2441 h 67"/>
                <a:gd name="T36" fmla="+- 0 2157 1554"/>
                <a:gd name="T37" fmla="*/ T36 w 3251"/>
                <a:gd name="T38" fmla="+- 0 2437 2380"/>
                <a:gd name="T39" fmla="*/ 2437 h 67"/>
                <a:gd name="T40" fmla="+- 0 2248 1554"/>
                <a:gd name="T41" fmla="*/ T40 w 3251"/>
                <a:gd name="T42" fmla="+- 0 2431 2380"/>
                <a:gd name="T43" fmla="*/ 2431 h 67"/>
                <a:gd name="T44" fmla="+- 0 2342 1554"/>
                <a:gd name="T45" fmla="*/ T44 w 3251"/>
                <a:gd name="T46" fmla="+- 0 2422 2380"/>
                <a:gd name="T47" fmla="*/ 2422 h 67"/>
                <a:gd name="T48" fmla="+- 0 2437 1554"/>
                <a:gd name="T49" fmla="*/ T48 w 3251"/>
                <a:gd name="T50" fmla="+- 0 2411 2380"/>
                <a:gd name="T51" fmla="*/ 2411 h 67"/>
                <a:gd name="T52" fmla="+- 0 2532 1554"/>
                <a:gd name="T53" fmla="*/ T52 w 3251"/>
                <a:gd name="T54" fmla="+- 0 2397 2380"/>
                <a:gd name="T55" fmla="*/ 2397 h 67"/>
                <a:gd name="T56" fmla="+- 0 2627 1554"/>
                <a:gd name="T57" fmla="*/ T56 w 3251"/>
                <a:gd name="T58" fmla="+- 0 2380 2380"/>
                <a:gd name="T59" fmla="*/ 2380 h 67"/>
                <a:gd name="T60" fmla="+- 0 3728 1554"/>
                <a:gd name="T61" fmla="*/ T60 w 3251"/>
                <a:gd name="T62" fmla="+- 0 2380 2380"/>
                <a:gd name="T63" fmla="*/ 2380 h 67"/>
                <a:gd name="T64" fmla="+- 0 3766 1554"/>
                <a:gd name="T65" fmla="*/ T64 w 3251"/>
                <a:gd name="T66" fmla="+- 0 2397 2380"/>
                <a:gd name="T67" fmla="*/ 2397 h 67"/>
                <a:gd name="T68" fmla="+- 0 3812 1554"/>
                <a:gd name="T69" fmla="*/ T68 w 3251"/>
                <a:gd name="T70" fmla="+- 0 2411 2380"/>
                <a:gd name="T71" fmla="*/ 2411 h 67"/>
                <a:gd name="T72" fmla="+- 0 3868 1554"/>
                <a:gd name="T73" fmla="*/ T72 w 3251"/>
                <a:gd name="T74" fmla="+- 0 2422 2380"/>
                <a:gd name="T75" fmla="*/ 2422 h 67"/>
                <a:gd name="T76" fmla="+- 0 3930 1554"/>
                <a:gd name="T77" fmla="*/ T76 w 3251"/>
                <a:gd name="T78" fmla="+- 0 2431 2380"/>
                <a:gd name="T79" fmla="*/ 2431 h 67"/>
                <a:gd name="T80" fmla="+- 0 4000 1554"/>
                <a:gd name="T81" fmla="*/ T80 w 3251"/>
                <a:gd name="T82" fmla="+- 0 2437 2380"/>
                <a:gd name="T83" fmla="*/ 2437 h 67"/>
                <a:gd name="T84" fmla="+- 0 4076 1554"/>
                <a:gd name="T85" fmla="*/ T84 w 3251"/>
                <a:gd name="T86" fmla="+- 0 2441 2380"/>
                <a:gd name="T87" fmla="*/ 2441 h 67"/>
                <a:gd name="T88" fmla="+- 0 4157 1554"/>
                <a:gd name="T89" fmla="*/ T88 w 3251"/>
                <a:gd name="T90" fmla="+- 0 2442 2380"/>
                <a:gd name="T91" fmla="*/ 2442 h 67"/>
                <a:gd name="T92" fmla="+- 0 4243 1554"/>
                <a:gd name="T93" fmla="*/ T92 w 3251"/>
                <a:gd name="T94" fmla="+- 0 2441 2380"/>
                <a:gd name="T95" fmla="*/ 2441 h 67"/>
                <a:gd name="T96" fmla="+- 0 4332 1554"/>
                <a:gd name="T97" fmla="*/ T96 w 3251"/>
                <a:gd name="T98" fmla="+- 0 2437 2380"/>
                <a:gd name="T99" fmla="*/ 2437 h 67"/>
                <a:gd name="T100" fmla="+- 0 4424 1554"/>
                <a:gd name="T101" fmla="*/ T100 w 3251"/>
                <a:gd name="T102" fmla="+- 0 2431 2380"/>
                <a:gd name="T103" fmla="*/ 2431 h 67"/>
                <a:gd name="T104" fmla="+- 0 4518 1554"/>
                <a:gd name="T105" fmla="*/ T104 w 3251"/>
                <a:gd name="T106" fmla="+- 0 2422 2380"/>
                <a:gd name="T107" fmla="*/ 2422 h 67"/>
                <a:gd name="T108" fmla="+- 0 4614 1554"/>
                <a:gd name="T109" fmla="*/ T108 w 3251"/>
                <a:gd name="T110" fmla="+- 0 2411 2380"/>
                <a:gd name="T111" fmla="*/ 2411 h 67"/>
                <a:gd name="T112" fmla="+- 0 4709 1554"/>
                <a:gd name="T113" fmla="*/ T112 w 3251"/>
                <a:gd name="T114" fmla="+- 0 2397 2380"/>
                <a:gd name="T115" fmla="*/ 2397 h 67"/>
                <a:gd name="T116" fmla="+- 0 4805 1554"/>
                <a:gd name="T117" fmla="*/ T116 w 3251"/>
                <a:gd name="T118" fmla="+- 0 2380 2380"/>
                <a:gd name="T119" fmla="*/ 2380 h 67"/>
                <a:gd name="T120" fmla="+- 0 2648 1554"/>
                <a:gd name="T121" fmla="*/ T120 w 3251"/>
                <a:gd name="T122" fmla="+- 0 2388 2380"/>
                <a:gd name="T123" fmla="*/ 2388 h 67"/>
                <a:gd name="T124" fmla="+- 0 2686 1554"/>
                <a:gd name="T125" fmla="*/ T124 w 3251"/>
                <a:gd name="T126" fmla="+- 0 2403 2380"/>
                <a:gd name="T127" fmla="*/ 2403 h 67"/>
                <a:gd name="T128" fmla="+- 0 2732 1554"/>
                <a:gd name="T129" fmla="*/ T128 w 3251"/>
                <a:gd name="T130" fmla="+- 0 2417 2380"/>
                <a:gd name="T131" fmla="*/ 2417 h 67"/>
                <a:gd name="T132" fmla="+- 0 2788 1554"/>
                <a:gd name="T133" fmla="*/ T132 w 3251"/>
                <a:gd name="T134" fmla="+- 0 2428 2380"/>
                <a:gd name="T135" fmla="*/ 2428 h 67"/>
                <a:gd name="T136" fmla="+- 0 2850 1554"/>
                <a:gd name="T137" fmla="*/ T136 w 3251"/>
                <a:gd name="T138" fmla="+- 0 2436 2380"/>
                <a:gd name="T139" fmla="*/ 2436 h 67"/>
                <a:gd name="T140" fmla="+- 0 2920 1554"/>
                <a:gd name="T141" fmla="*/ T140 w 3251"/>
                <a:gd name="T142" fmla="+- 0 2442 2380"/>
                <a:gd name="T143" fmla="*/ 2442 h 67"/>
                <a:gd name="T144" fmla="+- 0 2996 1554"/>
                <a:gd name="T145" fmla="*/ T144 w 3251"/>
                <a:gd name="T146" fmla="+- 0 2446 2380"/>
                <a:gd name="T147" fmla="*/ 2446 h 67"/>
                <a:gd name="T148" fmla="+- 0 3077 1554"/>
                <a:gd name="T149" fmla="*/ T148 w 3251"/>
                <a:gd name="T150" fmla="+- 0 2447 2380"/>
                <a:gd name="T151" fmla="*/ 2447 h 67"/>
                <a:gd name="T152" fmla="+- 0 3162 1554"/>
                <a:gd name="T153" fmla="*/ T152 w 3251"/>
                <a:gd name="T154" fmla="+- 0 2446 2380"/>
                <a:gd name="T155" fmla="*/ 2446 h 67"/>
                <a:gd name="T156" fmla="+- 0 3251 1554"/>
                <a:gd name="T157" fmla="*/ T156 w 3251"/>
                <a:gd name="T158" fmla="+- 0 2442 2380"/>
                <a:gd name="T159" fmla="*/ 2442 h 67"/>
                <a:gd name="T160" fmla="+- 0 3343 1554"/>
                <a:gd name="T161" fmla="*/ T160 w 3251"/>
                <a:gd name="T162" fmla="+- 0 2436 2380"/>
                <a:gd name="T163" fmla="*/ 2436 h 67"/>
                <a:gd name="T164" fmla="+- 0 3437 1554"/>
                <a:gd name="T165" fmla="*/ T164 w 3251"/>
                <a:gd name="T166" fmla="+- 0 2428 2380"/>
                <a:gd name="T167" fmla="*/ 2428 h 67"/>
                <a:gd name="T168" fmla="+- 0 3531 1554"/>
                <a:gd name="T169" fmla="*/ T168 w 3251"/>
                <a:gd name="T170" fmla="+- 0 2417 2380"/>
                <a:gd name="T171" fmla="*/ 2417 h 67"/>
                <a:gd name="T172" fmla="+- 0 3627 1554"/>
                <a:gd name="T173" fmla="*/ T172 w 3251"/>
                <a:gd name="T174" fmla="+- 0 2403 2380"/>
                <a:gd name="T175" fmla="*/ 2403 h 67"/>
                <a:gd name="T176" fmla="+- 0 3721 1554"/>
                <a:gd name="T177" fmla="*/ T176 w 3251"/>
                <a:gd name="T178" fmla="+- 0 2388 2380"/>
                <a:gd name="T179" fmla="*/ 2388 h 6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Lst>
              <a:rect l="0" t="0" r="r" b="b"/>
              <a:pathLst>
                <a:path w="3251" h="67">
                  <a:moveTo>
                    <a:pt x="0" y="0"/>
                  </a:moveTo>
                  <a:lnTo>
                    <a:pt x="37" y="17"/>
                  </a:lnTo>
                  <a:lnTo>
                    <a:pt x="84" y="31"/>
                  </a:lnTo>
                  <a:lnTo>
                    <a:pt x="139" y="42"/>
                  </a:lnTo>
                  <a:lnTo>
                    <a:pt x="202" y="51"/>
                  </a:lnTo>
                  <a:lnTo>
                    <a:pt x="272" y="57"/>
                  </a:lnTo>
                  <a:lnTo>
                    <a:pt x="347" y="61"/>
                  </a:lnTo>
                  <a:lnTo>
                    <a:pt x="428" y="62"/>
                  </a:lnTo>
                  <a:lnTo>
                    <a:pt x="514" y="61"/>
                  </a:lnTo>
                  <a:lnTo>
                    <a:pt x="603" y="57"/>
                  </a:lnTo>
                  <a:lnTo>
                    <a:pt x="694" y="51"/>
                  </a:lnTo>
                  <a:lnTo>
                    <a:pt x="788" y="42"/>
                  </a:lnTo>
                  <a:lnTo>
                    <a:pt x="883" y="31"/>
                  </a:lnTo>
                  <a:lnTo>
                    <a:pt x="978" y="17"/>
                  </a:lnTo>
                  <a:lnTo>
                    <a:pt x="1073" y="0"/>
                  </a:lnTo>
                  <a:moveTo>
                    <a:pt x="2174" y="0"/>
                  </a:moveTo>
                  <a:lnTo>
                    <a:pt x="2212" y="17"/>
                  </a:lnTo>
                  <a:lnTo>
                    <a:pt x="2258" y="31"/>
                  </a:lnTo>
                  <a:lnTo>
                    <a:pt x="2314" y="42"/>
                  </a:lnTo>
                  <a:lnTo>
                    <a:pt x="2376" y="51"/>
                  </a:lnTo>
                  <a:lnTo>
                    <a:pt x="2446" y="57"/>
                  </a:lnTo>
                  <a:lnTo>
                    <a:pt x="2522" y="61"/>
                  </a:lnTo>
                  <a:lnTo>
                    <a:pt x="2603" y="62"/>
                  </a:lnTo>
                  <a:lnTo>
                    <a:pt x="2689" y="61"/>
                  </a:lnTo>
                  <a:lnTo>
                    <a:pt x="2778" y="57"/>
                  </a:lnTo>
                  <a:lnTo>
                    <a:pt x="2870" y="51"/>
                  </a:lnTo>
                  <a:lnTo>
                    <a:pt x="2964" y="42"/>
                  </a:lnTo>
                  <a:lnTo>
                    <a:pt x="3060" y="31"/>
                  </a:lnTo>
                  <a:lnTo>
                    <a:pt x="3155" y="17"/>
                  </a:lnTo>
                  <a:lnTo>
                    <a:pt x="3251" y="0"/>
                  </a:lnTo>
                  <a:moveTo>
                    <a:pt x="1094" y="8"/>
                  </a:moveTo>
                  <a:lnTo>
                    <a:pt x="1132" y="23"/>
                  </a:lnTo>
                  <a:lnTo>
                    <a:pt x="1178" y="37"/>
                  </a:lnTo>
                  <a:lnTo>
                    <a:pt x="1234" y="48"/>
                  </a:lnTo>
                  <a:lnTo>
                    <a:pt x="1296" y="56"/>
                  </a:lnTo>
                  <a:lnTo>
                    <a:pt x="1366" y="62"/>
                  </a:lnTo>
                  <a:lnTo>
                    <a:pt x="1442" y="66"/>
                  </a:lnTo>
                  <a:lnTo>
                    <a:pt x="1523" y="67"/>
                  </a:lnTo>
                  <a:lnTo>
                    <a:pt x="1608" y="66"/>
                  </a:lnTo>
                  <a:lnTo>
                    <a:pt x="1697" y="62"/>
                  </a:lnTo>
                  <a:lnTo>
                    <a:pt x="1789" y="56"/>
                  </a:lnTo>
                  <a:lnTo>
                    <a:pt x="1883" y="48"/>
                  </a:lnTo>
                  <a:lnTo>
                    <a:pt x="1977" y="37"/>
                  </a:lnTo>
                  <a:lnTo>
                    <a:pt x="2073" y="23"/>
                  </a:lnTo>
                  <a:lnTo>
                    <a:pt x="2167" y="8"/>
                  </a:lnTo>
                </a:path>
              </a:pathLst>
            </a:custGeom>
            <a:noFill/>
            <a:ln w="12878">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4"/>
            <p:cNvSpPr>
              <a:spLocks/>
            </p:cNvSpPr>
            <p:nvPr/>
          </p:nvSpPr>
          <p:spPr bwMode="auto">
            <a:xfrm>
              <a:off x="2014" y="1383"/>
              <a:ext cx="2772" cy="1577"/>
            </a:xfrm>
            <a:custGeom>
              <a:avLst/>
              <a:gdLst>
                <a:gd name="T0" fmla="+- 0 2260 2015"/>
                <a:gd name="T1" fmla="*/ T0 w 2772"/>
                <a:gd name="T2" fmla="+- 0 1383 1383"/>
                <a:gd name="T3" fmla="*/ 1383 h 1577"/>
                <a:gd name="T4" fmla="+- 0 2260 2015"/>
                <a:gd name="T5" fmla="*/ T4 w 2772"/>
                <a:gd name="T6" fmla="+- 0 2960 1383"/>
                <a:gd name="T7" fmla="*/ 2960 h 1577"/>
                <a:gd name="T8" fmla="+- 0 2260 2015"/>
                <a:gd name="T9" fmla="*/ T8 w 2772"/>
                <a:gd name="T10" fmla="+- 0 1621 1383"/>
                <a:gd name="T11" fmla="*/ 1621 h 1577"/>
                <a:gd name="T12" fmla="+- 0 2497 2015"/>
                <a:gd name="T13" fmla="*/ T12 w 2772"/>
                <a:gd name="T14" fmla="+- 0 1621 1383"/>
                <a:gd name="T15" fmla="*/ 1621 h 1577"/>
                <a:gd name="T16" fmla="+- 0 2015 2015"/>
                <a:gd name="T17" fmla="*/ T16 w 2772"/>
                <a:gd name="T18" fmla="+- 0 2107 1383"/>
                <a:gd name="T19" fmla="*/ 2107 h 1577"/>
                <a:gd name="T20" fmla="+- 0 2634 2015"/>
                <a:gd name="T21" fmla="*/ T20 w 2772"/>
                <a:gd name="T22" fmla="+- 0 2107 1383"/>
                <a:gd name="T23" fmla="*/ 2107 h 1577"/>
                <a:gd name="T24" fmla="+- 0 3336 2015"/>
                <a:gd name="T25" fmla="*/ T24 w 2772"/>
                <a:gd name="T26" fmla="+- 0 1383 1383"/>
                <a:gd name="T27" fmla="*/ 1383 h 1577"/>
                <a:gd name="T28" fmla="+- 0 3336 2015"/>
                <a:gd name="T29" fmla="*/ T28 w 2772"/>
                <a:gd name="T30" fmla="+- 0 2960 1383"/>
                <a:gd name="T31" fmla="*/ 2960 h 1577"/>
                <a:gd name="T32" fmla="+- 0 3336 2015"/>
                <a:gd name="T33" fmla="*/ T32 w 2772"/>
                <a:gd name="T34" fmla="+- 0 1621 1383"/>
                <a:gd name="T35" fmla="*/ 1621 h 1577"/>
                <a:gd name="T36" fmla="+- 0 3574 2015"/>
                <a:gd name="T37" fmla="*/ T36 w 2772"/>
                <a:gd name="T38" fmla="+- 0 1621 1383"/>
                <a:gd name="T39" fmla="*/ 1621 h 1577"/>
                <a:gd name="T40" fmla="+- 0 3095 2015"/>
                <a:gd name="T41" fmla="*/ T40 w 2772"/>
                <a:gd name="T42" fmla="+- 0 2107 1383"/>
                <a:gd name="T43" fmla="*/ 2107 h 1577"/>
                <a:gd name="T44" fmla="+- 0 3710 2015"/>
                <a:gd name="T45" fmla="*/ T44 w 2772"/>
                <a:gd name="T46" fmla="+- 0 2107 1383"/>
                <a:gd name="T47" fmla="*/ 2107 h 1577"/>
                <a:gd name="T48" fmla="+- 0 4416 2015"/>
                <a:gd name="T49" fmla="*/ T48 w 2772"/>
                <a:gd name="T50" fmla="+- 0 1383 1383"/>
                <a:gd name="T51" fmla="*/ 1383 h 1577"/>
                <a:gd name="T52" fmla="+- 0 4416 2015"/>
                <a:gd name="T53" fmla="*/ T52 w 2772"/>
                <a:gd name="T54" fmla="+- 0 2960 1383"/>
                <a:gd name="T55" fmla="*/ 2960 h 1577"/>
                <a:gd name="T56" fmla="+- 0 4416 2015"/>
                <a:gd name="T57" fmla="*/ T56 w 2772"/>
                <a:gd name="T58" fmla="+- 0 1621 1383"/>
                <a:gd name="T59" fmla="*/ 1621 h 1577"/>
                <a:gd name="T60" fmla="+- 0 4650 2015"/>
                <a:gd name="T61" fmla="*/ T60 w 2772"/>
                <a:gd name="T62" fmla="+- 0 1621 1383"/>
                <a:gd name="T63" fmla="*/ 1621 h 1577"/>
                <a:gd name="T64" fmla="+- 0 4171 2015"/>
                <a:gd name="T65" fmla="*/ T64 w 2772"/>
                <a:gd name="T66" fmla="+- 0 2107 1383"/>
                <a:gd name="T67" fmla="*/ 2107 h 1577"/>
                <a:gd name="T68" fmla="+- 0 4787 2015"/>
                <a:gd name="T69" fmla="*/ T68 w 2772"/>
                <a:gd name="T70" fmla="+- 0 2107 1383"/>
                <a:gd name="T71" fmla="*/ 2107 h 15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2772" h="1577">
                  <a:moveTo>
                    <a:pt x="245" y="0"/>
                  </a:moveTo>
                  <a:lnTo>
                    <a:pt x="245" y="1577"/>
                  </a:lnTo>
                  <a:moveTo>
                    <a:pt x="245" y="238"/>
                  </a:moveTo>
                  <a:lnTo>
                    <a:pt x="482" y="238"/>
                  </a:lnTo>
                  <a:moveTo>
                    <a:pt x="0" y="724"/>
                  </a:moveTo>
                  <a:lnTo>
                    <a:pt x="619" y="724"/>
                  </a:lnTo>
                  <a:moveTo>
                    <a:pt x="1321" y="0"/>
                  </a:moveTo>
                  <a:lnTo>
                    <a:pt x="1321" y="1577"/>
                  </a:lnTo>
                  <a:moveTo>
                    <a:pt x="1321" y="238"/>
                  </a:moveTo>
                  <a:lnTo>
                    <a:pt x="1559" y="238"/>
                  </a:lnTo>
                  <a:moveTo>
                    <a:pt x="1080" y="724"/>
                  </a:moveTo>
                  <a:lnTo>
                    <a:pt x="1695" y="724"/>
                  </a:lnTo>
                  <a:moveTo>
                    <a:pt x="2401" y="0"/>
                  </a:moveTo>
                  <a:lnTo>
                    <a:pt x="2401" y="1577"/>
                  </a:lnTo>
                  <a:moveTo>
                    <a:pt x="2401" y="238"/>
                  </a:moveTo>
                  <a:lnTo>
                    <a:pt x="2635" y="238"/>
                  </a:lnTo>
                  <a:moveTo>
                    <a:pt x="2156" y="724"/>
                  </a:moveTo>
                  <a:lnTo>
                    <a:pt x="2772" y="724"/>
                  </a:lnTo>
                </a:path>
              </a:pathLst>
            </a:custGeom>
            <a:noFill/>
            <a:ln w="3346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5"/>
            <p:cNvSpPr>
              <a:spLocks/>
            </p:cNvSpPr>
            <p:nvPr/>
          </p:nvSpPr>
          <p:spPr bwMode="auto">
            <a:xfrm>
              <a:off x="6964" y="2383"/>
              <a:ext cx="2153" cy="63"/>
            </a:xfrm>
            <a:custGeom>
              <a:avLst/>
              <a:gdLst>
                <a:gd name="T0" fmla="+- 0 8045 6965"/>
                <a:gd name="T1" fmla="*/ T0 w 2153"/>
                <a:gd name="T2" fmla="+- 0 2384 2384"/>
                <a:gd name="T3" fmla="*/ 2384 h 63"/>
                <a:gd name="T4" fmla="+- 0 8082 6965"/>
                <a:gd name="T5" fmla="*/ T4 w 2153"/>
                <a:gd name="T6" fmla="+- 0 2400 2384"/>
                <a:gd name="T7" fmla="*/ 2400 h 63"/>
                <a:gd name="T8" fmla="+- 0 8129 6965"/>
                <a:gd name="T9" fmla="*/ T8 w 2153"/>
                <a:gd name="T10" fmla="+- 0 2414 2384"/>
                <a:gd name="T11" fmla="*/ 2414 h 63"/>
                <a:gd name="T12" fmla="+- 0 8184 6965"/>
                <a:gd name="T13" fmla="*/ T12 w 2153"/>
                <a:gd name="T14" fmla="+- 0 2426 2384"/>
                <a:gd name="T15" fmla="*/ 2426 h 63"/>
                <a:gd name="T16" fmla="+- 0 8247 6965"/>
                <a:gd name="T17" fmla="*/ T16 w 2153"/>
                <a:gd name="T18" fmla="+- 0 2435 2384"/>
                <a:gd name="T19" fmla="*/ 2435 h 63"/>
                <a:gd name="T20" fmla="+- 0 8316 6965"/>
                <a:gd name="T21" fmla="*/ T20 w 2153"/>
                <a:gd name="T22" fmla="+- 0 2441 2384"/>
                <a:gd name="T23" fmla="*/ 2441 h 63"/>
                <a:gd name="T24" fmla="+- 0 8392 6965"/>
                <a:gd name="T25" fmla="*/ T24 w 2153"/>
                <a:gd name="T26" fmla="+- 0 2445 2384"/>
                <a:gd name="T27" fmla="*/ 2445 h 63"/>
                <a:gd name="T28" fmla="+- 0 8473 6965"/>
                <a:gd name="T29" fmla="*/ T28 w 2153"/>
                <a:gd name="T30" fmla="+- 0 2446 2384"/>
                <a:gd name="T31" fmla="*/ 2446 h 63"/>
                <a:gd name="T32" fmla="+- 0 8559 6965"/>
                <a:gd name="T33" fmla="*/ T32 w 2153"/>
                <a:gd name="T34" fmla="+- 0 2445 2384"/>
                <a:gd name="T35" fmla="*/ 2445 h 63"/>
                <a:gd name="T36" fmla="+- 0 8648 6965"/>
                <a:gd name="T37" fmla="*/ T36 w 2153"/>
                <a:gd name="T38" fmla="+- 0 2441 2384"/>
                <a:gd name="T39" fmla="*/ 2441 h 63"/>
                <a:gd name="T40" fmla="+- 0 8739 6965"/>
                <a:gd name="T41" fmla="*/ T40 w 2153"/>
                <a:gd name="T42" fmla="+- 0 2435 2384"/>
                <a:gd name="T43" fmla="*/ 2435 h 63"/>
                <a:gd name="T44" fmla="+- 0 8833 6965"/>
                <a:gd name="T45" fmla="*/ T44 w 2153"/>
                <a:gd name="T46" fmla="+- 0 2426 2384"/>
                <a:gd name="T47" fmla="*/ 2426 h 63"/>
                <a:gd name="T48" fmla="+- 0 8928 6965"/>
                <a:gd name="T49" fmla="*/ T48 w 2153"/>
                <a:gd name="T50" fmla="+- 0 2414 2384"/>
                <a:gd name="T51" fmla="*/ 2414 h 63"/>
                <a:gd name="T52" fmla="+- 0 9023 6965"/>
                <a:gd name="T53" fmla="*/ T52 w 2153"/>
                <a:gd name="T54" fmla="+- 0 2400 2384"/>
                <a:gd name="T55" fmla="*/ 2400 h 63"/>
                <a:gd name="T56" fmla="+- 0 9118 6965"/>
                <a:gd name="T57" fmla="*/ T56 w 2153"/>
                <a:gd name="T58" fmla="+- 0 2384 2384"/>
                <a:gd name="T59" fmla="*/ 2384 h 63"/>
                <a:gd name="T60" fmla="+- 0 6965 6965"/>
                <a:gd name="T61" fmla="*/ T60 w 2153"/>
                <a:gd name="T62" fmla="+- 0 2384 2384"/>
                <a:gd name="T63" fmla="*/ 2384 h 63"/>
                <a:gd name="T64" fmla="+- 0 7002 6965"/>
                <a:gd name="T65" fmla="*/ T64 w 2153"/>
                <a:gd name="T66" fmla="+- 0 2400 2384"/>
                <a:gd name="T67" fmla="*/ 2400 h 63"/>
                <a:gd name="T68" fmla="+- 0 7049 6965"/>
                <a:gd name="T69" fmla="*/ T68 w 2153"/>
                <a:gd name="T70" fmla="+- 0 2414 2384"/>
                <a:gd name="T71" fmla="*/ 2414 h 63"/>
                <a:gd name="T72" fmla="+- 0 7104 6965"/>
                <a:gd name="T73" fmla="*/ T72 w 2153"/>
                <a:gd name="T74" fmla="+- 0 2426 2384"/>
                <a:gd name="T75" fmla="*/ 2426 h 63"/>
                <a:gd name="T76" fmla="+- 0 7166 6965"/>
                <a:gd name="T77" fmla="*/ T76 w 2153"/>
                <a:gd name="T78" fmla="+- 0 2435 2384"/>
                <a:gd name="T79" fmla="*/ 2435 h 63"/>
                <a:gd name="T80" fmla="+- 0 7236 6965"/>
                <a:gd name="T81" fmla="*/ T80 w 2153"/>
                <a:gd name="T82" fmla="+- 0 2441 2384"/>
                <a:gd name="T83" fmla="*/ 2441 h 63"/>
                <a:gd name="T84" fmla="+- 0 7311 6965"/>
                <a:gd name="T85" fmla="*/ T84 w 2153"/>
                <a:gd name="T86" fmla="+- 0 2445 2384"/>
                <a:gd name="T87" fmla="*/ 2445 h 63"/>
                <a:gd name="T88" fmla="+- 0 7392 6965"/>
                <a:gd name="T89" fmla="*/ T88 w 2153"/>
                <a:gd name="T90" fmla="+- 0 2446 2384"/>
                <a:gd name="T91" fmla="*/ 2446 h 63"/>
                <a:gd name="T92" fmla="+- 0 7477 6965"/>
                <a:gd name="T93" fmla="*/ T92 w 2153"/>
                <a:gd name="T94" fmla="+- 0 2445 2384"/>
                <a:gd name="T95" fmla="*/ 2445 h 63"/>
                <a:gd name="T96" fmla="+- 0 7566 6965"/>
                <a:gd name="T97" fmla="*/ T96 w 2153"/>
                <a:gd name="T98" fmla="+- 0 2441 2384"/>
                <a:gd name="T99" fmla="*/ 2441 h 63"/>
                <a:gd name="T100" fmla="+- 0 7658 6965"/>
                <a:gd name="T101" fmla="*/ T100 w 2153"/>
                <a:gd name="T102" fmla="+- 0 2435 2384"/>
                <a:gd name="T103" fmla="*/ 2435 h 63"/>
                <a:gd name="T104" fmla="+- 0 7752 6965"/>
                <a:gd name="T105" fmla="*/ T104 w 2153"/>
                <a:gd name="T106" fmla="+- 0 2426 2384"/>
                <a:gd name="T107" fmla="*/ 2426 h 63"/>
                <a:gd name="T108" fmla="+- 0 7847 6965"/>
                <a:gd name="T109" fmla="*/ T108 w 2153"/>
                <a:gd name="T110" fmla="+- 0 2414 2384"/>
                <a:gd name="T111" fmla="*/ 2414 h 63"/>
                <a:gd name="T112" fmla="+- 0 7942 6965"/>
                <a:gd name="T113" fmla="*/ T112 w 2153"/>
                <a:gd name="T114" fmla="+- 0 2400 2384"/>
                <a:gd name="T115" fmla="*/ 2400 h 63"/>
                <a:gd name="T116" fmla="+- 0 8038 6965"/>
                <a:gd name="T117" fmla="*/ T116 w 2153"/>
                <a:gd name="T118" fmla="+- 0 2384 2384"/>
                <a:gd name="T119" fmla="*/ 2384 h 6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Lst>
              <a:rect l="0" t="0" r="r" b="b"/>
              <a:pathLst>
                <a:path w="2153" h="63">
                  <a:moveTo>
                    <a:pt x="1080" y="0"/>
                  </a:moveTo>
                  <a:lnTo>
                    <a:pt x="1117" y="16"/>
                  </a:lnTo>
                  <a:lnTo>
                    <a:pt x="1164" y="30"/>
                  </a:lnTo>
                  <a:lnTo>
                    <a:pt x="1219" y="42"/>
                  </a:lnTo>
                  <a:lnTo>
                    <a:pt x="1282" y="51"/>
                  </a:lnTo>
                  <a:lnTo>
                    <a:pt x="1351" y="57"/>
                  </a:lnTo>
                  <a:lnTo>
                    <a:pt x="1427" y="61"/>
                  </a:lnTo>
                  <a:lnTo>
                    <a:pt x="1508" y="62"/>
                  </a:lnTo>
                  <a:lnTo>
                    <a:pt x="1594" y="61"/>
                  </a:lnTo>
                  <a:lnTo>
                    <a:pt x="1683" y="57"/>
                  </a:lnTo>
                  <a:lnTo>
                    <a:pt x="1774" y="51"/>
                  </a:lnTo>
                  <a:lnTo>
                    <a:pt x="1868" y="42"/>
                  </a:lnTo>
                  <a:lnTo>
                    <a:pt x="1963" y="30"/>
                  </a:lnTo>
                  <a:lnTo>
                    <a:pt x="2058" y="16"/>
                  </a:lnTo>
                  <a:lnTo>
                    <a:pt x="2153" y="0"/>
                  </a:lnTo>
                  <a:moveTo>
                    <a:pt x="0" y="0"/>
                  </a:moveTo>
                  <a:lnTo>
                    <a:pt x="37" y="16"/>
                  </a:lnTo>
                  <a:lnTo>
                    <a:pt x="84" y="30"/>
                  </a:lnTo>
                  <a:lnTo>
                    <a:pt x="139" y="42"/>
                  </a:lnTo>
                  <a:lnTo>
                    <a:pt x="201" y="51"/>
                  </a:lnTo>
                  <a:lnTo>
                    <a:pt x="271" y="57"/>
                  </a:lnTo>
                  <a:lnTo>
                    <a:pt x="346" y="61"/>
                  </a:lnTo>
                  <a:lnTo>
                    <a:pt x="427" y="62"/>
                  </a:lnTo>
                  <a:lnTo>
                    <a:pt x="512" y="61"/>
                  </a:lnTo>
                  <a:lnTo>
                    <a:pt x="601" y="57"/>
                  </a:lnTo>
                  <a:lnTo>
                    <a:pt x="693" y="51"/>
                  </a:lnTo>
                  <a:lnTo>
                    <a:pt x="787" y="42"/>
                  </a:lnTo>
                  <a:lnTo>
                    <a:pt x="882" y="30"/>
                  </a:lnTo>
                  <a:lnTo>
                    <a:pt x="977" y="16"/>
                  </a:lnTo>
                  <a:lnTo>
                    <a:pt x="1073" y="0"/>
                  </a:lnTo>
                </a:path>
              </a:pathLst>
            </a:custGeom>
            <a:noFill/>
            <a:ln w="12878">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6"/>
            <p:cNvSpPr>
              <a:spLocks/>
            </p:cNvSpPr>
            <p:nvPr/>
          </p:nvSpPr>
          <p:spPr bwMode="auto">
            <a:xfrm>
              <a:off x="5229" y="1383"/>
              <a:ext cx="3867" cy="1577"/>
            </a:xfrm>
            <a:custGeom>
              <a:avLst/>
              <a:gdLst>
                <a:gd name="T0" fmla="+- 0 8725 5230"/>
                <a:gd name="T1" fmla="*/ T0 w 3867"/>
                <a:gd name="T2" fmla="+- 0 1383 1383"/>
                <a:gd name="T3" fmla="*/ 1383 h 1577"/>
                <a:gd name="T4" fmla="+- 0 8725 5230"/>
                <a:gd name="T5" fmla="*/ T4 w 3867"/>
                <a:gd name="T6" fmla="+- 0 2960 1383"/>
                <a:gd name="T7" fmla="*/ 2960 h 1577"/>
                <a:gd name="T8" fmla="+- 0 6569 5230"/>
                <a:gd name="T9" fmla="*/ T8 w 3867"/>
                <a:gd name="T10" fmla="+- 0 1383 1383"/>
                <a:gd name="T11" fmla="*/ 1383 h 1577"/>
                <a:gd name="T12" fmla="+- 0 6569 5230"/>
                <a:gd name="T13" fmla="*/ T12 w 3867"/>
                <a:gd name="T14" fmla="+- 0 2960 1383"/>
                <a:gd name="T15" fmla="*/ 2960 h 1577"/>
                <a:gd name="T16" fmla="+- 0 6569 5230"/>
                <a:gd name="T17" fmla="*/ T16 w 3867"/>
                <a:gd name="T18" fmla="+- 0 1621 1383"/>
                <a:gd name="T19" fmla="*/ 1621 h 1577"/>
                <a:gd name="T20" fmla="+- 0 6806 5230"/>
                <a:gd name="T21" fmla="*/ T20 w 3867"/>
                <a:gd name="T22" fmla="+- 0 1621 1383"/>
                <a:gd name="T23" fmla="*/ 1621 h 1577"/>
                <a:gd name="T24" fmla="+- 0 6328 5230"/>
                <a:gd name="T25" fmla="*/ T24 w 3867"/>
                <a:gd name="T26" fmla="+- 0 2107 1383"/>
                <a:gd name="T27" fmla="*/ 2107 h 1577"/>
                <a:gd name="T28" fmla="+- 0 6943 5230"/>
                <a:gd name="T29" fmla="*/ T28 w 3867"/>
                <a:gd name="T30" fmla="+- 0 2107 1383"/>
                <a:gd name="T31" fmla="*/ 2107 h 1577"/>
                <a:gd name="T32" fmla="+- 0 8725 5230"/>
                <a:gd name="T33" fmla="*/ T32 w 3867"/>
                <a:gd name="T34" fmla="+- 0 1621 1383"/>
                <a:gd name="T35" fmla="*/ 1621 h 1577"/>
                <a:gd name="T36" fmla="+- 0 8963 5230"/>
                <a:gd name="T37" fmla="*/ T36 w 3867"/>
                <a:gd name="T38" fmla="+- 0 1621 1383"/>
                <a:gd name="T39" fmla="*/ 1621 h 1577"/>
                <a:gd name="T40" fmla="+- 0 8480 5230"/>
                <a:gd name="T41" fmla="*/ T40 w 3867"/>
                <a:gd name="T42" fmla="+- 0 2107 1383"/>
                <a:gd name="T43" fmla="*/ 2107 h 1577"/>
                <a:gd name="T44" fmla="+- 0 9096 5230"/>
                <a:gd name="T45" fmla="*/ T44 w 3867"/>
                <a:gd name="T46" fmla="+- 0 2107 1383"/>
                <a:gd name="T47" fmla="*/ 2107 h 1577"/>
                <a:gd name="T48" fmla="+- 0 7645 5230"/>
                <a:gd name="T49" fmla="*/ T48 w 3867"/>
                <a:gd name="T50" fmla="+- 0 1383 1383"/>
                <a:gd name="T51" fmla="*/ 1383 h 1577"/>
                <a:gd name="T52" fmla="+- 0 7645 5230"/>
                <a:gd name="T53" fmla="*/ T52 w 3867"/>
                <a:gd name="T54" fmla="+- 0 2960 1383"/>
                <a:gd name="T55" fmla="*/ 2960 h 1577"/>
                <a:gd name="T56" fmla="+- 0 7645 5230"/>
                <a:gd name="T57" fmla="*/ T56 w 3867"/>
                <a:gd name="T58" fmla="+- 0 1621 1383"/>
                <a:gd name="T59" fmla="*/ 1621 h 1577"/>
                <a:gd name="T60" fmla="+- 0 7883 5230"/>
                <a:gd name="T61" fmla="*/ T60 w 3867"/>
                <a:gd name="T62" fmla="+- 0 1621 1383"/>
                <a:gd name="T63" fmla="*/ 1621 h 1577"/>
                <a:gd name="T64" fmla="+- 0 7404 5230"/>
                <a:gd name="T65" fmla="*/ T64 w 3867"/>
                <a:gd name="T66" fmla="+- 0 2107 1383"/>
                <a:gd name="T67" fmla="*/ 2107 h 1577"/>
                <a:gd name="T68" fmla="+- 0 8020 5230"/>
                <a:gd name="T69" fmla="*/ T68 w 3867"/>
                <a:gd name="T70" fmla="+- 0 2107 1383"/>
                <a:gd name="T71" fmla="*/ 2107 h 1577"/>
                <a:gd name="T72" fmla="+- 0 5474 5230"/>
                <a:gd name="T73" fmla="*/ T72 w 3867"/>
                <a:gd name="T74" fmla="+- 0 1383 1383"/>
                <a:gd name="T75" fmla="*/ 1383 h 1577"/>
                <a:gd name="T76" fmla="+- 0 5474 5230"/>
                <a:gd name="T77" fmla="*/ T76 w 3867"/>
                <a:gd name="T78" fmla="+- 0 2960 1383"/>
                <a:gd name="T79" fmla="*/ 2960 h 1577"/>
                <a:gd name="T80" fmla="+- 0 5474 5230"/>
                <a:gd name="T81" fmla="*/ T80 w 3867"/>
                <a:gd name="T82" fmla="+- 0 1621 1383"/>
                <a:gd name="T83" fmla="*/ 1621 h 1577"/>
                <a:gd name="T84" fmla="+- 0 5712 5230"/>
                <a:gd name="T85" fmla="*/ T84 w 3867"/>
                <a:gd name="T86" fmla="+- 0 1621 1383"/>
                <a:gd name="T87" fmla="*/ 1621 h 1577"/>
                <a:gd name="T88" fmla="+- 0 5230 5230"/>
                <a:gd name="T89" fmla="*/ T88 w 3867"/>
                <a:gd name="T90" fmla="+- 0 2107 1383"/>
                <a:gd name="T91" fmla="*/ 2107 h 1577"/>
                <a:gd name="T92" fmla="+- 0 5849 5230"/>
                <a:gd name="T93" fmla="*/ T92 w 3867"/>
                <a:gd name="T94" fmla="+- 0 2107 1383"/>
                <a:gd name="T95" fmla="*/ 2107 h 15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3867" h="1577">
                  <a:moveTo>
                    <a:pt x="3495" y="0"/>
                  </a:moveTo>
                  <a:lnTo>
                    <a:pt x="3495" y="1577"/>
                  </a:lnTo>
                  <a:moveTo>
                    <a:pt x="1339" y="0"/>
                  </a:moveTo>
                  <a:lnTo>
                    <a:pt x="1339" y="1577"/>
                  </a:lnTo>
                  <a:moveTo>
                    <a:pt x="1339" y="238"/>
                  </a:moveTo>
                  <a:lnTo>
                    <a:pt x="1576" y="238"/>
                  </a:lnTo>
                  <a:moveTo>
                    <a:pt x="1098" y="724"/>
                  </a:moveTo>
                  <a:lnTo>
                    <a:pt x="1713" y="724"/>
                  </a:lnTo>
                  <a:moveTo>
                    <a:pt x="3495" y="238"/>
                  </a:moveTo>
                  <a:lnTo>
                    <a:pt x="3733" y="238"/>
                  </a:lnTo>
                  <a:moveTo>
                    <a:pt x="3250" y="724"/>
                  </a:moveTo>
                  <a:lnTo>
                    <a:pt x="3866" y="724"/>
                  </a:lnTo>
                  <a:moveTo>
                    <a:pt x="2415" y="0"/>
                  </a:moveTo>
                  <a:lnTo>
                    <a:pt x="2415" y="1577"/>
                  </a:lnTo>
                  <a:moveTo>
                    <a:pt x="2415" y="238"/>
                  </a:moveTo>
                  <a:lnTo>
                    <a:pt x="2653" y="238"/>
                  </a:lnTo>
                  <a:moveTo>
                    <a:pt x="2174" y="724"/>
                  </a:moveTo>
                  <a:lnTo>
                    <a:pt x="2790" y="724"/>
                  </a:lnTo>
                  <a:moveTo>
                    <a:pt x="244" y="0"/>
                  </a:moveTo>
                  <a:lnTo>
                    <a:pt x="244" y="1577"/>
                  </a:lnTo>
                  <a:moveTo>
                    <a:pt x="244" y="238"/>
                  </a:moveTo>
                  <a:lnTo>
                    <a:pt x="482" y="238"/>
                  </a:lnTo>
                  <a:moveTo>
                    <a:pt x="0" y="724"/>
                  </a:moveTo>
                  <a:lnTo>
                    <a:pt x="619" y="724"/>
                  </a:lnTo>
                </a:path>
              </a:pathLst>
            </a:custGeom>
            <a:noFill/>
            <a:ln w="3346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Line 7"/>
            <p:cNvSpPr>
              <a:spLocks noChangeShapeType="1"/>
            </p:cNvSpPr>
            <p:nvPr/>
          </p:nvSpPr>
          <p:spPr bwMode="auto">
            <a:xfrm>
              <a:off x="1896" y="2985"/>
              <a:ext cx="8262" cy="0"/>
            </a:xfrm>
            <a:prstGeom prst="line">
              <a:avLst/>
            </a:prstGeom>
            <a:noFill/>
            <a:ln w="23165">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8"/>
            <p:cNvSpPr>
              <a:spLocks/>
            </p:cNvSpPr>
            <p:nvPr/>
          </p:nvSpPr>
          <p:spPr bwMode="auto">
            <a:xfrm>
              <a:off x="4415" y="1383"/>
              <a:ext cx="4310" cy="63"/>
            </a:xfrm>
            <a:custGeom>
              <a:avLst/>
              <a:gdLst>
                <a:gd name="T0" fmla="+- 0 4416 4416"/>
                <a:gd name="T1" fmla="*/ T0 w 4310"/>
                <a:gd name="T2" fmla="+- 0 1387 1383"/>
                <a:gd name="T3" fmla="*/ 1387 h 63"/>
                <a:gd name="T4" fmla="+- 0 4453 4416"/>
                <a:gd name="T5" fmla="*/ T4 w 4310"/>
                <a:gd name="T6" fmla="+- 0 1402 1383"/>
                <a:gd name="T7" fmla="*/ 1402 h 63"/>
                <a:gd name="T8" fmla="+- 0 4500 4416"/>
                <a:gd name="T9" fmla="*/ T8 w 4310"/>
                <a:gd name="T10" fmla="+- 0 1416 1383"/>
                <a:gd name="T11" fmla="*/ 1416 h 63"/>
                <a:gd name="T12" fmla="+- 0 4555 4416"/>
                <a:gd name="T13" fmla="*/ T12 w 4310"/>
                <a:gd name="T14" fmla="+- 0 1427 1383"/>
                <a:gd name="T15" fmla="*/ 1427 h 63"/>
                <a:gd name="T16" fmla="+- 0 4617 4416"/>
                <a:gd name="T17" fmla="*/ T16 w 4310"/>
                <a:gd name="T18" fmla="+- 0 1435 1383"/>
                <a:gd name="T19" fmla="*/ 1435 h 63"/>
                <a:gd name="T20" fmla="+- 0 4687 4416"/>
                <a:gd name="T21" fmla="*/ T20 w 4310"/>
                <a:gd name="T22" fmla="+- 0 1441 1383"/>
                <a:gd name="T23" fmla="*/ 1441 h 63"/>
                <a:gd name="T24" fmla="+- 0 4762 4416"/>
                <a:gd name="T25" fmla="*/ T24 w 4310"/>
                <a:gd name="T26" fmla="+- 0 1445 1383"/>
                <a:gd name="T27" fmla="*/ 1445 h 63"/>
                <a:gd name="T28" fmla="+- 0 4843 4416"/>
                <a:gd name="T29" fmla="*/ T28 w 4310"/>
                <a:gd name="T30" fmla="+- 0 1446 1383"/>
                <a:gd name="T31" fmla="*/ 1446 h 63"/>
                <a:gd name="T32" fmla="+- 0 4928 4416"/>
                <a:gd name="T33" fmla="*/ T32 w 4310"/>
                <a:gd name="T34" fmla="+- 0 1445 1383"/>
                <a:gd name="T35" fmla="*/ 1445 h 63"/>
                <a:gd name="T36" fmla="+- 0 5017 4416"/>
                <a:gd name="T37" fmla="*/ T36 w 4310"/>
                <a:gd name="T38" fmla="+- 0 1441 1383"/>
                <a:gd name="T39" fmla="*/ 1441 h 63"/>
                <a:gd name="T40" fmla="+- 0 5109 4416"/>
                <a:gd name="T41" fmla="*/ T40 w 4310"/>
                <a:gd name="T42" fmla="+- 0 1435 1383"/>
                <a:gd name="T43" fmla="*/ 1435 h 63"/>
                <a:gd name="T44" fmla="+- 0 5203 4416"/>
                <a:gd name="T45" fmla="*/ T44 w 4310"/>
                <a:gd name="T46" fmla="+- 0 1427 1383"/>
                <a:gd name="T47" fmla="*/ 1427 h 63"/>
                <a:gd name="T48" fmla="+- 0 5298 4416"/>
                <a:gd name="T49" fmla="*/ T48 w 4310"/>
                <a:gd name="T50" fmla="+- 0 1416 1383"/>
                <a:gd name="T51" fmla="*/ 1416 h 63"/>
                <a:gd name="T52" fmla="+- 0 5393 4416"/>
                <a:gd name="T53" fmla="*/ T52 w 4310"/>
                <a:gd name="T54" fmla="+- 0 1402 1383"/>
                <a:gd name="T55" fmla="*/ 1402 h 63"/>
                <a:gd name="T56" fmla="+- 0 5489 4416"/>
                <a:gd name="T57" fmla="*/ T56 w 4310"/>
                <a:gd name="T58" fmla="+- 0 1387 1383"/>
                <a:gd name="T59" fmla="*/ 1387 h 63"/>
                <a:gd name="T60" fmla="+- 0 5485 4416"/>
                <a:gd name="T61" fmla="*/ T60 w 4310"/>
                <a:gd name="T62" fmla="+- 0 1387 1383"/>
                <a:gd name="T63" fmla="*/ 1387 h 63"/>
                <a:gd name="T64" fmla="+- 0 5523 4416"/>
                <a:gd name="T65" fmla="*/ T64 w 4310"/>
                <a:gd name="T66" fmla="+- 0 1402 1383"/>
                <a:gd name="T67" fmla="*/ 1402 h 63"/>
                <a:gd name="T68" fmla="+- 0 5570 4416"/>
                <a:gd name="T69" fmla="*/ T68 w 4310"/>
                <a:gd name="T70" fmla="+- 0 1416 1383"/>
                <a:gd name="T71" fmla="*/ 1416 h 63"/>
                <a:gd name="T72" fmla="+- 0 5626 4416"/>
                <a:gd name="T73" fmla="*/ T72 w 4310"/>
                <a:gd name="T74" fmla="+- 0 1427 1383"/>
                <a:gd name="T75" fmla="*/ 1427 h 63"/>
                <a:gd name="T76" fmla="+- 0 5689 4416"/>
                <a:gd name="T77" fmla="*/ T76 w 4310"/>
                <a:gd name="T78" fmla="+- 0 1435 1383"/>
                <a:gd name="T79" fmla="*/ 1435 h 63"/>
                <a:gd name="T80" fmla="+- 0 5759 4416"/>
                <a:gd name="T81" fmla="*/ T80 w 4310"/>
                <a:gd name="T82" fmla="+- 0 1441 1383"/>
                <a:gd name="T83" fmla="*/ 1441 h 63"/>
                <a:gd name="T84" fmla="+- 0 5834 4416"/>
                <a:gd name="T85" fmla="*/ T84 w 4310"/>
                <a:gd name="T86" fmla="+- 0 1445 1383"/>
                <a:gd name="T87" fmla="*/ 1445 h 63"/>
                <a:gd name="T88" fmla="+- 0 5915 4416"/>
                <a:gd name="T89" fmla="*/ T88 w 4310"/>
                <a:gd name="T90" fmla="+- 0 1446 1383"/>
                <a:gd name="T91" fmla="*/ 1446 h 63"/>
                <a:gd name="T92" fmla="+- 0 6001 4416"/>
                <a:gd name="T93" fmla="*/ T92 w 4310"/>
                <a:gd name="T94" fmla="+- 0 1445 1383"/>
                <a:gd name="T95" fmla="*/ 1445 h 63"/>
                <a:gd name="T96" fmla="+- 0 6090 4416"/>
                <a:gd name="T97" fmla="*/ T96 w 4310"/>
                <a:gd name="T98" fmla="+- 0 1441 1383"/>
                <a:gd name="T99" fmla="*/ 1441 h 63"/>
                <a:gd name="T100" fmla="+- 0 6182 4416"/>
                <a:gd name="T101" fmla="*/ T100 w 4310"/>
                <a:gd name="T102" fmla="+- 0 1435 1383"/>
                <a:gd name="T103" fmla="*/ 1435 h 63"/>
                <a:gd name="T104" fmla="+- 0 6276 4416"/>
                <a:gd name="T105" fmla="*/ T104 w 4310"/>
                <a:gd name="T106" fmla="+- 0 1427 1383"/>
                <a:gd name="T107" fmla="*/ 1427 h 63"/>
                <a:gd name="T108" fmla="+- 0 6371 4416"/>
                <a:gd name="T109" fmla="*/ T108 w 4310"/>
                <a:gd name="T110" fmla="+- 0 1416 1383"/>
                <a:gd name="T111" fmla="*/ 1416 h 63"/>
                <a:gd name="T112" fmla="+- 0 6466 4416"/>
                <a:gd name="T113" fmla="*/ T112 w 4310"/>
                <a:gd name="T114" fmla="+- 0 1402 1383"/>
                <a:gd name="T115" fmla="*/ 1402 h 63"/>
                <a:gd name="T116" fmla="+- 0 6562 4416"/>
                <a:gd name="T117" fmla="*/ T116 w 4310"/>
                <a:gd name="T118" fmla="+- 0 1387 1383"/>
                <a:gd name="T119" fmla="*/ 1387 h 63"/>
                <a:gd name="T120" fmla="+- 0 6572 4416"/>
                <a:gd name="T121" fmla="*/ T120 w 4310"/>
                <a:gd name="T122" fmla="+- 0 1383 1383"/>
                <a:gd name="T123" fmla="*/ 1383 h 63"/>
                <a:gd name="T124" fmla="+- 0 6610 4416"/>
                <a:gd name="T125" fmla="*/ T124 w 4310"/>
                <a:gd name="T126" fmla="+- 0 1399 1383"/>
                <a:gd name="T127" fmla="*/ 1399 h 63"/>
                <a:gd name="T128" fmla="+- 0 6656 4416"/>
                <a:gd name="T129" fmla="*/ T128 w 4310"/>
                <a:gd name="T130" fmla="+- 0 1412 1383"/>
                <a:gd name="T131" fmla="*/ 1412 h 63"/>
                <a:gd name="T132" fmla="+- 0 6712 4416"/>
                <a:gd name="T133" fmla="*/ T132 w 4310"/>
                <a:gd name="T134" fmla="+- 0 1423 1383"/>
                <a:gd name="T135" fmla="*/ 1423 h 63"/>
                <a:gd name="T136" fmla="+- 0 6774 4416"/>
                <a:gd name="T137" fmla="*/ T136 w 4310"/>
                <a:gd name="T138" fmla="+- 0 1432 1383"/>
                <a:gd name="T139" fmla="*/ 1432 h 63"/>
                <a:gd name="T140" fmla="+- 0 6844 4416"/>
                <a:gd name="T141" fmla="*/ T140 w 4310"/>
                <a:gd name="T142" fmla="+- 0 1438 1383"/>
                <a:gd name="T143" fmla="*/ 1438 h 63"/>
                <a:gd name="T144" fmla="+- 0 6920 4416"/>
                <a:gd name="T145" fmla="*/ T144 w 4310"/>
                <a:gd name="T146" fmla="+- 0 1441 1383"/>
                <a:gd name="T147" fmla="*/ 1441 h 63"/>
                <a:gd name="T148" fmla="+- 0 7001 4416"/>
                <a:gd name="T149" fmla="*/ T148 w 4310"/>
                <a:gd name="T150" fmla="+- 0 1443 1383"/>
                <a:gd name="T151" fmla="*/ 1443 h 63"/>
                <a:gd name="T152" fmla="+- 0 7086 4416"/>
                <a:gd name="T153" fmla="*/ T152 w 4310"/>
                <a:gd name="T154" fmla="+- 0 1441 1383"/>
                <a:gd name="T155" fmla="*/ 1441 h 63"/>
                <a:gd name="T156" fmla="+- 0 7175 4416"/>
                <a:gd name="T157" fmla="*/ T156 w 4310"/>
                <a:gd name="T158" fmla="+- 0 1438 1383"/>
                <a:gd name="T159" fmla="*/ 1438 h 63"/>
                <a:gd name="T160" fmla="+- 0 7267 4416"/>
                <a:gd name="T161" fmla="*/ T160 w 4310"/>
                <a:gd name="T162" fmla="+- 0 1432 1383"/>
                <a:gd name="T163" fmla="*/ 1432 h 63"/>
                <a:gd name="T164" fmla="+- 0 7361 4416"/>
                <a:gd name="T165" fmla="*/ T164 w 4310"/>
                <a:gd name="T166" fmla="+- 0 1423 1383"/>
                <a:gd name="T167" fmla="*/ 1423 h 63"/>
                <a:gd name="T168" fmla="+- 0 7455 4416"/>
                <a:gd name="T169" fmla="*/ T168 w 4310"/>
                <a:gd name="T170" fmla="+- 0 1412 1383"/>
                <a:gd name="T171" fmla="*/ 1412 h 63"/>
                <a:gd name="T172" fmla="+- 0 7551 4416"/>
                <a:gd name="T173" fmla="*/ T172 w 4310"/>
                <a:gd name="T174" fmla="+- 0 1399 1383"/>
                <a:gd name="T175" fmla="*/ 1399 h 63"/>
                <a:gd name="T176" fmla="+- 0 7645 4416"/>
                <a:gd name="T177" fmla="*/ T176 w 4310"/>
                <a:gd name="T178" fmla="+- 0 1383 1383"/>
                <a:gd name="T179" fmla="*/ 1383 h 63"/>
                <a:gd name="T180" fmla="+- 0 7649 4416"/>
                <a:gd name="T181" fmla="*/ T180 w 4310"/>
                <a:gd name="T182" fmla="+- 0 1383 1383"/>
                <a:gd name="T183" fmla="*/ 1383 h 63"/>
                <a:gd name="T184" fmla="+- 0 7687 4416"/>
                <a:gd name="T185" fmla="*/ T184 w 4310"/>
                <a:gd name="T186" fmla="+- 0 1399 1383"/>
                <a:gd name="T187" fmla="*/ 1399 h 63"/>
                <a:gd name="T188" fmla="+- 0 7734 4416"/>
                <a:gd name="T189" fmla="*/ T188 w 4310"/>
                <a:gd name="T190" fmla="+- 0 1412 1383"/>
                <a:gd name="T191" fmla="*/ 1412 h 63"/>
                <a:gd name="T192" fmla="+- 0 7789 4416"/>
                <a:gd name="T193" fmla="*/ T192 w 4310"/>
                <a:gd name="T194" fmla="+- 0 1423 1383"/>
                <a:gd name="T195" fmla="*/ 1423 h 63"/>
                <a:gd name="T196" fmla="+- 0 7852 4416"/>
                <a:gd name="T197" fmla="*/ T196 w 4310"/>
                <a:gd name="T198" fmla="+- 0 1432 1383"/>
                <a:gd name="T199" fmla="*/ 1432 h 63"/>
                <a:gd name="T200" fmla="+- 0 7922 4416"/>
                <a:gd name="T201" fmla="*/ T200 w 4310"/>
                <a:gd name="T202" fmla="+- 0 1438 1383"/>
                <a:gd name="T203" fmla="*/ 1438 h 63"/>
                <a:gd name="T204" fmla="+- 0 7998 4416"/>
                <a:gd name="T205" fmla="*/ T204 w 4310"/>
                <a:gd name="T206" fmla="+- 0 1441 1383"/>
                <a:gd name="T207" fmla="*/ 1441 h 63"/>
                <a:gd name="T208" fmla="+- 0 8079 4416"/>
                <a:gd name="T209" fmla="*/ T208 w 4310"/>
                <a:gd name="T210" fmla="+- 0 1443 1383"/>
                <a:gd name="T211" fmla="*/ 1443 h 63"/>
                <a:gd name="T212" fmla="+- 0 8164 4416"/>
                <a:gd name="T213" fmla="*/ T212 w 4310"/>
                <a:gd name="T214" fmla="+- 0 1441 1383"/>
                <a:gd name="T215" fmla="*/ 1441 h 63"/>
                <a:gd name="T216" fmla="+- 0 8253 4416"/>
                <a:gd name="T217" fmla="*/ T216 w 4310"/>
                <a:gd name="T218" fmla="+- 0 1438 1383"/>
                <a:gd name="T219" fmla="*/ 1438 h 63"/>
                <a:gd name="T220" fmla="+- 0 8345 4416"/>
                <a:gd name="T221" fmla="*/ T220 w 4310"/>
                <a:gd name="T222" fmla="+- 0 1432 1383"/>
                <a:gd name="T223" fmla="*/ 1432 h 63"/>
                <a:gd name="T224" fmla="+- 0 8439 4416"/>
                <a:gd name="T225" fmla="*/ T224 w 4310"/>
                <a:gd name="T226" fmla="+- 0 1423 1383"/>
                <a:gd name="T227" fmla="*/ 1423 h 63"/>
                <a:gd name="T228" fmla="+- 0 8534 4416"/>
                <a:gd name="T229" fmla="*/ T228 w 4310"/>
                <a:gd name="T230" fmla="+- 0 1412 1383"/>
                <a:gd name="T231" fmla="*/ 1412 h 63"/>
                <a:gd name="T232" fmla="+- 0 8630 4416"/>
                <a:gd name="T233" fmla="*/ T232 w 4310"/>
                <a:gd name="T234" fmla="+- 0 1399 1383"/>
                <a:gd name="T235" fmla="*/ 1399 h 63"/>
                <a:gd name="T236" fmla="+- 0 8725 4416"/>
                <a:gd name="T237" fmla="*/ T236 w 4310"/>
                <a:gd name="T238" fmla="+- 0 1383 1383"/>
                <a:gd name="T239" fmla="*/ 1383 h 6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Lst>
              <a:rect l="0" t="0" r="r" b="b"/>
              <a:pathLst>
                <a:path w="4310" h="63">
                  <a:moveTo>
                    <a:pt x="0" y="4"/>
                  </a:moveTo>
                  <a:lnTo>
                    <a:pt x="37" y="19"/>
                  </a:lnTo>
                  <a:lnTo>
                    <a:pt x="84" y="33"/>
                  </a:lnTo>
                  <a:lnTo>
                    <a:pt x="139" y="44"/>
                  </a:lnTo>
                  <a:lnTo>
                    <a:pt x="201" y="52"/>
                  </a:lnTo>
                  <a:lnTo>
                    <a:pt x="271" y="58"/>
                  </a:lnTo>
                  <a:lnTo>
                    <a:pt x="346" y="62"/>
                  </a:lnTo>
                  <a:lnTo>
                    <a:pt x="427" y="63"/>
                  </a:lnTo>
                  <a:lnTo>
                    <a:pt x="512" y="62"/>
                  </a:lnTo>
                  <a:lnTo>
                    <a:pt x="601" y="58"/>
                  </a:lnTo>
                  <a:lnTo>
                    <a:pt x="693" y="52"/>
                  </a:lnTo>
                  <a:lnTo>
                    <a:pt x="787" y="44"/>
                  </a:lnTo>
                  <a:lnTo>
                    <a:pt x="882" y="33"/>
                  </a:lnTo>
                  <a:lnTo>
                    <a:pt x="977" y="19"/>
                  </a:lnTo>
                  <a:lnTo>
                    <a:pt x="1073" y="4"/>
                  </a:lnTo>
                  <a:moveTo>
                    <a:pt x="1069" y="4"/>
                  </a:moveTo>
                  <a:lnTo>
                    <a:pt x="1107" y="19"/>
                  </a:lnTo>
                  <a:lnTo>
                    <a:pt x="1154" y="33"/>
                  </a:lnTo>
                  <a:lnTo>
                    <a:pt x="1210" y="44"/>
                  </a:lnTo>
                  <a:lnTo>
                    <a:pt x="1273" y="52"/>
                  </a:lnTo>
                  <a:lnTo>
                    <a:pt x="1343" y="58"/>
                  </a:lnTo>
                  <a:lnTo>
                    <a:pt x="1418" y="62"/>
                  </a:lnTo>
                  <a:lnTo>
                    <a:pt x="1499" y="63"/>
                  </a:lnTo>
                  <a:lnTo>
                    <a:pt x="1585" y="62"/>
                  </a:lnTo>
                  <a:lnTo>
                    <a:pt x="1674" y="58"/>
                  </a:lnTo>
                  <a:lnTo>
                    <a:pt x="1766" y="52"/>
                  </a:lnTo>
                  <a:lnTo>
                    <a:pt x="1860" y="44"/>
                  </a:lnTo>
                  <a:lnTo>
                    <a:pt x="1955" y="33"/>
                  </a:lnTo>
                  <a:lnTo>
                    <a:pt x="2050" y="19"/>
                  </a:lnTo>
                  <a:lnTo>
                    <a:pt x="2146" y="4"/>
                  </a:lnTo>
                  <a:moveTo>
                    <a:pt x="2156" y="0"/>
                  </a:moveTo>
                  <a:lnTo>
                    <a:pt x="2194" y="16"/>
                  </a:lnTo>
                  <a:lnTo>
                    <a:pt x="2240" y="29"/>
                  </a:lnTo>
                  <a:lnTo>
                    <a:pt x="2296" y="40"/>
                  </a:lnTo>
                  <a:lnTo>
                    <a:pt x="2358" y="49"/>
                  </a:lnTo>
                  <a:lnTo>
                    <a:pt x="2428" y="55"/>
                  </a:lnTo>
                  <a:lnTo>
                    <a:pt x="2504" y="58"/>
                  </a:lnTo>
                  <a:lnTo>
                    <a:pt x="2585" y="60"/>
                  </a:lnTo>
                  <a:lnTo>
                    <a:pt x="2670" y="58"/>
                  </a:lnTo>
                  <a:lnTo>
                    <a:pt x="2759" y="55"/>
                  </a:lnTo>
                  <a:lnTo>
                    <a:pt x="2851" y="49"/>
                  </a:lnTo>
                  <a:lnTo>
                    <a:pt x="2945" y="40"/>
                  </a:lnTo>
                  <a:lnTo>
                    <a:pt x="3039" y="29"/>
                  </a:lnTo>
                  <a:lnTo>
                    <a:pt x="3135" y="16"/>
                  </a:lnTo>
                  <a:lnTo>
                    <a:pt x="3229" y="0"/>
                  </a:lnTo>
                  <a:moveTo>
                    <a:pt x="3233" y="0"/>
                  </a:moveTo>
                  <a:lnTo>
                    <a:pt x="3271" y="16"/>
                  </a:lnTo>
                  <a:lnTo>
                    <a:pt x="3318" y="29"/>
                  </a:lnTo>
                  <a:lnTo>
                    <a:pt x="3373" y="40"/>
                  </a:lnTo>
                  <a:lnTo>
                    <a:pt x="3436" y="49"/>
                  </a:lnTo>
                  <a:lnTo>
                    <a:pt x="3506" y="55"/>
                  </a:lnTo>
                  <a:lnTo>
                    <a:pt x="3582" y="58"/>
                  </a:lnTo>
                  <a:lnTo>
                    <a:pt x="3663" y="60"/>
                  </a:lnTo>
                  <a:lnTo>
                    <a:pt x="3748" y="58"/>
                  </a:lnTo>
                  <a:lnTo>
                    <a:pt x="3837" y="55"/>
                  </a:lnTo>
                  <a:lnTo>
                    <a:pt x="3929" y="49"/>
                  </a:lnTo>
                  <a:lnTo>
                    <a:pt x="4023" y="40"/>
                  </a:lnTo>
                  <a:lnTo>
                    <a:pt x="4118" y="29"/>
                  </a:lnTo>
                  <a:lnTo>
                    <a:pt x="4214" y="16"/>
                  </a:lnTo>
                  <a:lnTo>
                    <a:pt x="4309" y="0"/>
                  </a:lnTo>
                </a:path>
              </a:pathLst>
            </a:custGeom>
            <a:noFill/>
            <a:ln w="12878">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201"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8" y="1840"/>
              <a:ext cx="591"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1" y="2121"/>
              <a:ext cx="68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1"/>
            <p:cNvSpPr>
              <a:spLocks noChangeArrowheads="1"/>
            </p:cNvSpPr>
            <p:nvPr/>
          </p:nvSpPr>
          <p:spPr bwMode="auto">
            <a:xfrm>
              <a:off x="9463" y="1404"/>
              <a:ext cx="1149" cy="1412"/>
            </a:xfrm>
            <a:prstGeom prst="rect">
              <a:avLst/>
            </a:prstGeom>
            <a:noFill/>
            <a:ln w="12878">
              <a:solidFill>
                <a:srgbClr val="010101"/>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2"/>
            <p:cNvSpPr>
              <a:spLocks/>
            </p:cNvSpPr>
            <p:nvPr/>
          </p:nvSpPr>
          <p:spPr bwMode="auto">
            <a:xfrm>
              <a:off x="6021" y="785"/>
              <a:ext cx="306" cy="530"/>
            </a:xfrm>
            <a:custGeom>
              <a:avLst/>
              <a:gdLst>
                <a:gd name="T0" fmla="+- 0 6328 6022"/>
                <a:gd name="T1" fmla="*/ T0 w 306"/>
                <a:gd name="T2" fmla="+- 0 786 786"/>
                <a:gd name="T3" fmla="*/ 786 h 530"/>
                <a:gd name="T4" fmla="+- 0 6184 6022"/>
                <a:gd name="T5" fmla="*/ T4 w 306"/>
                <a:gd name="T6" fmla="+- 0 1153 786"/>
                <a:gd name="T7" fmla="*/ 1153 h 530"/>
                <a:gd name="T8" fmla="+- 0 6022 6022"/>
                <a:gd name="T9" fmla="*/ T8 w 306"/>
                <a:gd name="T10" fmla="+- 0 1315 786"/>
                <a:gd name="T11" fmla="*/ 1315 h 530"/>
                <a:gd name="T12" fmla="+- 0 6184 6022"/>
                <a:gd name="T13" fmla="*/ T12 w 306"/>
                <a:gd name="T14" fmla="+- 0 897 786"/>
                <a:gd name="T15" fmla="*/ 897 h 530"/>
              </a:gdLst>
              <a:ahLst/>
              <a:cxnLst>
                <a:cxn ang="0">
                  <a:pos x="T1" y="T3"/>
                </a:cxn>
                <a:cxn ang="0">
                  <a:pos x="T5" y="T7"/>
                </a:cxn>
                <a:cxn ang="0">
                  <a:pos x="T9" y="T11"/>
                </a:cxn>
                <a:cxn ang="0">
                  <a:pos x="T13" y="T15"/>
                </a:cxn>
              </a:cxnLst>
              <a:rect l="0" t="0" r="r" b="b"/>
              <a:pathLst>
                <a:path w="306" h="530">
                  <a:moveTo>
                    <a:pt x="306" y="0"/>
                  </a:moveTo>
                  <a:lnTo>
                    <a:pt x="162" y="367"/>
                  </a:lnTo>
                  <a:moveTo>
                    <a:pt x="0" y="529"/>
                  </a:moveTo>
                  <a:lnTo>
                    <a:pt x="162" y="111"/>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Freeform 13"/>
            <p:cNvSpPr>
              <a:spLocks/>
            </p:cNvSpPr>
            <p:nvPr/>
          </p:nvSpPr>
          <p:spPr bwMode="auto">
            <a:xfrm>
              <a:off x="5967" y="1282"/>
              <a:ext cx="112" cy="173"/>
            </a:xfrm>
            <a:custGeom>
              <a:avLst/>
              <a:gdLst>
                <a:gd name="T0" fmla="+- 0 5975 5968"/>
                <a:gd name="T1" fmla="*/ T0 w 112"/>
                <a:gd name="T2" fmla="+- 0 1282 1282"/>
                <a:gd name="T3" fmla="*/ 1282 h 173"/>
                <a:gd name="T4" fmla="+- 0 5968 5968"/>
                <a:gd name="T5" fmla="*/ T4 w 112"/>
                <a:gd name="T6" fmla="+- 0 1455 1282"/>
                <a:gd name="T7" fmla="*/ 1455 h 173"/>
                <a:gd name="T8" fmla="+- 0 6079 5968"/>
                <a:gd name="T9" fmla="*/ T8 w 112"/>
                <a:gd name="T10" fmla="+- 0 1322 1282"/>
                <a:gd name="T11" fmla="*/ 1322 h 173"/>
                <a:gd name="T12" fmla="+- 0 5975 5968"/>
                <a:gd name="T13" fmla="*/ T12 w 112"/>
                <a:gd name="T14" fmla="+- 0 1282 1282"/>
                <a:gd name="T15" fmla="*/ 1282 h 173"/>
              </a:gdLst>
              <a:ahLst/>
              <a:cxnLst>
                <a:cxn ang="0">
                  <a:pos x="T1" y="T3"/>
                </a:cxn>
                <a:cxn ang="0">
                  <a:pos x="T5" y="T7"/>
                </a:cxn>
                <a:cxn ang="0">
                  <a:pos x="T9" y="T11"/>
                </a:cxn>
                <a:cxn ang="0">
                  <a:pos x="T13" y="T15"/>
                </a:cxn>
              </a:cxnLst>
              <a:rect l="0" t="0" r="r" b="b"/>
              <a:pathLst>
                <a:path w="112" h="173">
                  <a:moveTo>
                    <a:pt x="7" y="0"/>
                  </a:moveTo>
                  <a:lnTo>
                    <a:pt x="0" y="173"/>
                  </a:lnTo>
                  <a:lnTo>
                    <a:pt x="111" y="40"/>
                  </a:lnTo>
                  <a:lnTo>
                    <a:pt x="7"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4" name="AutoShape 14"/>
            <p:cNvSpPr>
              <a:spLocks/>
            </p:cNvSpPr>
            <p:nvPr/>
          </p:nvSpPr>
          <p:spPr bwMode="auto">
            <a:xfrm>
              <a:off x="6183" y="713"/>
              <a:ext cx="1818" cy="530"/>
            </a:xfrm>
            <a:custGeom>
              <a:avLst/>
              <a:gdLst>
                <a:gd name="T0" fmla="+- 0 6184 6184"/>
                <a:gd name="T1" fmla="*/ T0 w 1818"/>
                <a:gd name="T2" fmla="+- 0 897 714"/>
                <a:gd name="T3" fmla="*/ 897 h 530"/>
                <a:gd name="T4" fmla="+- 0 6184 6184"/>
                <a:gd name="T5" fmla="*/ T4 w 1818"/>
                <a:gd name="T6" fmla="+- 0 1153 714"/>
                <a:gd name="T7" fmla="*/ 1153 h 530"/>
                <a:gd name="T8" fmla="+- 0 8002 6184"/>
                <a:gd name="T9" fmla="*/ T8 w 1818"/>
                <a:gd name="T10" fmla="+- 0 714 714"/>
                <a:gd name="T11" fmla="*/ 714 h 530"/>
                <a:gd name="T12" fmla="+- 0 7861 6184"/>
                <a:gd name="T13" fmla="*/ T12 w 1818"/>
                <a:gd name="T14" fmla="+- 0 1081 714"/>
                <a:gd name="T15" fmla="*/ 1081 h 530"/>
                <a:gd name="T16" fmla="+- 0 7699 6184"/>
                <a:gd name="T17" fmla="*/ T16 w 1818"/>
                <a:gd name="T18" fmla="+- 0 1243 714"/>
                <a:gd name="T19" fmla="*/ 1243 h 530"/>
                <a:gd name="T20" fmla="+- 0 7861 6184"/>
                <a:gd name="T21" fmla="*/ T20 w 1818"/>
                <a:gd name="T22" fmla="+- 0 825 714"/>
                <a:gd name="T23" fmla="*/ 825 h 530"/>
              </a:gdLst>
              <a:ahLst/>
              <a:cxnLst>
                <a:cxn ang="0">
                  <a:pos x="T1" y="T3"/>
                </a:cxn>
                <a:cxn ang="0">
                  <a:pos x="T5" y="T7"/>
                </a:cxn>
                <a:cxn ang="0">
                  <a:pos x="T9" y="T11"/>
                </a:cxn>
                <a:cxn ang="0">
                  <a:pos x="T13" y="T15"/>
                </a:cxn>
                <a:cxn ang="0">
                  <a:pos x="T17" y="T19"/>
                </a:cxn>
                <a:cxn ang="0">
                  <a:pos x="T21" y="T23"/>
                </a:cxn>
              </a:cxnLst>
              <a:rect l="0" t="0" r="r" b="b"/>
              <a:pathLst>
                <a:path w="1818" h="530">
                  <a:moveTo>
                    <a:pt x="0" y="183"/>
                  </a:moveTo>
                  <a:lnTo>
                    <a:pt x="0" y="439"/>
                  </a:lnTo>
                  <a:moveTo>
                    <a:pt x="1818" y="0"/>
                  </a:moveTo>
                  <a:lnTo>
                    <a:pt x="1677" y="367"/>
                  </a:lnTo>
                  <a:moveTo>
                    <a:pt x="1515" y="529"/>
                  </a:moveTo>
                  <a:lnTo>
                    <a:pt x="1677" y="111"/>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5" name="Freeform 15"/>
            <p:cNvSpPr>
              <a:spLocks/>
            </p:cNvSpPr>
            <p:nvPr/>
          </p:nvSpPr>
          <p:spPr bwMode="auto">
            <a:xfrm>
              <a:off x="7641" y="1210"/>
              <a:ext cx="112" cy="173"/>
            </a:xfrm>
            <a:custGeom>
              <a:avLst/>
              <a:gdLst>
                <a:gd name="T0" fmla="+- 0 7652 7642"/>
                <a:gd name="T1" fmla="*/ T0 w 112"/>
                <a:gd name="T2" fmla="+- 0 1210 1210"/>
                <a:gd name="T3" fmla="*/ 1210 h 173"/>
                <a:gd name="T4" fmla="+- 0 7642 7642"/>
                <a:gd name="T5" fmla="*/ T4 w 112"/>
                <a:gd name="T6" fmla="+- 0 1383 1210"/>
                <a:gd name="T7" fmla="*/ 1383 h 173"/>
                <a:gd name="T8" fmla="+- 0 7753 7642"/>
                <a:gd name="T9" fmla="*/ T8 w 112"/>
                <a:gd name="T10" fmla="+- 0 1250 1210"/>
                <a:gd name="T11" fmla="*/ 1250 h 173"/>
                <a:gd name="T12" fmla="+- 0 7652 7642"/>
                <a:gd name="T13" fmla="*/ T12 w 112"/>
                <a:gd name="T14" fmla="+- 0 1210 1210"/>
                <a:gd name="T15" fmla="*/ 1210 h 173"/>
              </a:gdLst>
              <a:ahLst/>
              <a:cxnLst>
                <a:cxn ang="0">
                  <a:pos x="T1" y="T3"/>
                </a:cxn>
                <a:cxn ang="0">
                  <a:pos x="T5" y="T7"/>
                </a:cxn>
                <a:cxn ang="0">
                  <a:pos x="T9" y="T11"/>
                </a:cxn>
                <a:cxn ang="0">
                  <a:pos x="T13" y="T15"/>
                </a:cxn>
              </a:cxnLst>
              <a:rect l="0" t="0" r="r" b="b"/>
              <a:pathLst>
                <a:path w="112" h="173">
                  <a:moveTo>
                    <a:pt x="10" y="0"/>
                  </a:moveTo>
                  <a:lnTo>
                    <a:pt x="0" y="173"/>
                  </a:lnTo>
                  <a:lnTo>
                    <a:pt x="111" y="40"/>
                  </a:lnTo>
                  <a:lnTo>
                    <a:pt x="10"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6" name="AutoShape 16"/>
            <p:cNvSpPr>
              <a:spLocks/>
            </p:cNvSpPr>
            <p:nvPr/>
          </p:nvSpPr>
          <p:spPr bwMode="auto">
            <a:xfrm>
              <a:off x="3386" y="688"/>
              <a:ext cx="4475" cy="530"/>
            </a:xfrm>
            <a:custGeom>
              <a:avLst/>
              <a:gdLst>
                <a:gd name="T0" fmla="+- 0 7861 3386"/>
                <a:gd name="T1" fmla="*/ T0 w 4475"/>
                <a:gd name="T2" fmla="+- 0 825 688"/>
                <a:gd name="T3" fmla="*/ 825 h 530"/>
                <a:gd name="T4" fmla="+- 0 7861 3386"/>
                <a:gd name="T5" fmla="*/ T4 w 4475"/>
                <a:gd name="T6" fmla="+- 0 1081 688"/>
                <a:gd name="T7" fmla="*/ 1081 h 530"/>
                <a:gd name="T8" fmla="+- 0 3692 3386"/>
                <a:gd name="T9" fmla="*/ T8 w 4475"/>
                <a:gd name="T10" fmla="+- 0 688 688"/>
                <a:gd name="T11" fmla="*/ 688 h 530"/>
                <a:gd name="T12" fmla="+- 0 3548 3386"/>
                <a:gd name="T13" fmla="*/ T12 w 4475"/>
                <a:gd name="T14" fmla="+- 0 1056 688"/>
                <a:gd name="T15" fmla="*/ 1056 h 530"/>
                <a:gd name="T16" fmla="+- 0 3386 3386"/>
                <a:gd name="T17" fmla="*/ T16 w 4475"/>
                <a:gd name="T18" fmla="+- 0 1218 688"/>
                <a:gd name="T19" fmla="*/ 1218 h 530"/>
                <a:gd name="T20" fmla="+- 0 3548 3386"/>
                <a:gd name="T21" fmla="*/ T20 w 4475"/>
                <a:gd name="T22" fmla="+- 0 804 688"/>
                <a:gd name="T23" fmla="*/ 804 h 530"/>
              </a:gdLst>
              <a:ahLst/>
              <a:cxnLst>
                <a:cxn ang="0">
                  <a:pos x="T1" y="T3"/>
                </a:cxn>
                <a:cxn ang="0">
                  <a:pos x="T5" y="T7"/>
                </a:cxn>
                <a:cxn ang="0">
                  <a:pos x="T9" y="T11"/>
                </a:cxn>
                <a:cxn ang="0">
                  <a:pos x="T13" y="T15"/>
                </a:cxn>
                <a:cxn ang="0">
                  <a:pos x="T17" y="T19"/>
                </a:cxn>
                <a:cxn ang="0">
                  <a:pos x="T21" y="T23"/>
                </a:cxn>
              </a:cxnLst>
              <a:rect l="0" t="0" r="r" b="b"/>
              <a:pathLst>
                <a:path w="4475" h="530">
                  <a:moveTo>
                    <a:pt x="4475" y="137"/>
                  </a:moveTo>
                  <a:lnTo>
                    <a:pt x="4475" y="393"/>
                  </a:lnTo>
                  <a:moveTo>
                    <a:pt x="306" y="0"/>
                  </a:moveTo>
                  <a:lnTo>
                    <a:pt x="162" y="368"/>
                  </a:lnTo>
                  <a:moveTo>
                    <a:pt x="0" y="530"/>
                  </a:moveTo>
                  <a:lnTo>
                    <a:pt x="162" y="116"/>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7" name="Freeform 17"/>
            <p:cNvSpPr>
              <a:spLocks/>
            </p:cNvSpPr>
            <p:nvPr/>
          </p:nvSpPr>
          <p:spPr bwMode="auto">
            <a:xfrm>
              <a:off x="3332" y="1185"/>
              <a:ext cx="112" cy="173"/>
            </a:xfrm>
            <a:custGeom>
              <a:avLst/>
              <a:gdLst>
                <a:gd name="T0" fmla="+- 0 3343 3332"/>
                <a:gd name="T1" fmla="*/ T0 w 112"/>
                <a:gd name="T2" fmla="+- 0 1185 1185"/>
                <a:gd name="T3" fmla="*/ 1185 h 173"/>
                <a:gd name="T4" fmla="+- 0 3332 3332"/>
                <a:gd name="T5" fmla="*/ T4 w 112"/>
                <a:gd name="T6" fmla="+- 0 1358 1185"/>
                <a:gd name="T7" fmla="*/ 1358 h 173"/>
                <a:gd name="T8" fmla="+- 0 3444 3332"/>
                <a:gd name="T9" fmla="*/ T8 w 112"/>
                <a:gd name="T10" fmla="+- 0 1225 1185"/>
                <a:gd name="T11" fmla="*/ 1225 h 173"/>
                <a:gd name="T12" fmla="+- 0 3343 3332"/>
                <a:gd name="T13" fmla="*/ T12 w 112"/>
                <a:gd name="T14" fmla="+- 0 1185 1185"/>
                <a:gd name="T15" fmla="*/ 1185 h 173"/>
              </a:gdLst>
              <a:ahLst/>
              <a:cxnLst>
                <a:cxn ang="0">
                  <a:pos x="T1" y="T3"/>
                </a:cxn>
                <a:cxn ang="0">
                  <a:pos x="T5" y="T7"/>
                </a:cxn>
                <a:cxn ang="0">
                  <a:pos x="T9" y="T11"/>
                </a:cxn>
                <a:cxn ang="0">
                  <a:pos x="T13" y="T15"/>
                </a:cxn>
              </a:cxnLst>
              <a:rect l="0" t="0" r="r" b="b"/>
              <a:pathLst>
                <a:path w="112" h="173">
                  <a:moveTo>
                    <a:pt x="11" y="0"/>
                  </a:moveTo>
                  <a:lnTo>
                    <a:pt x="0" y="173"/>
                  </a:lnTo>
                  <a:lnTo>
                    <a:pt x="112" y="40"/>
                  </a:lnTo>
                  <a:lnTo>
                    <a:pt x="11"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8" name="AutoShape 18"/>
            <p:cNvSpPr>
              <a:spLocks/>
            </p:cNvSpPr>
            <p:nvPr/>
          </p:nvSpPr>
          <p:spPr bwMode="auto">
            <a:xfrm>
              <a:off x="2788" y="803"/>
              <a:ext cx="760" cy="1466"/>
            </a:xfrm>
            <a:custGeom>
              <a:avLst/>
              <a:gdLst>
                <a:gd name="T0" fmla="+- 0 3548 2789"/>
                <a:gd name="T1" fmla="*/ T0 w 760"/>
                <a:gd name="T2" fmla="+- 0 804 804"/>
                <a:gd name="T3" fmla="*/ 804 h 1466"/>
                <a:gd name="T4" fmla="+- 0 3548 2789"/>
                <a:gd name="T5" fmla="*/ T4 w 760"/>
                <a:gd name="T6" fmla="+- 0 1056 804"/>
                <a:gd name="T7" fmla="*/ 1056 h 1466"/>
                <a:gd name="T8" fmla="+- 0 3095 2789"/>
                <a:gd name="T9" fmla="*/ T8 w 760"/>
                <a:gd name="T10" fmla="+- 0 1740 804"/>
                <a:gd name="T11" fmla="*/ 1740 h 1466"/>
                <a:gd name="T12" fmla="+- 0 2951 2789"/>
                <a:gd name="T13" fmla="*/ T12 w 760"/>
                <a:gd name="T14" fmla="+- 0 2107 804"/>
                <a:gd name="T15" fmla="*/ 2107 h 1466"/>
                <a:gd name="T16" fmla="+- 0 2789 2789"/>
                <a:gd name="T17" fmla="*/ T16 w 760"/>
                <a:gd name="T18" fmla="+- 0 2269 804"/>
                <a:gd name="T19" fmla="*/ 2269 h 1466"/>
                <a:gd name="T20" fmla="+- 0 2951 2789"/>
                <a:gd name="T21" fmla="*/ T20 w 760"/>
                <a:gd name="T22" fmla="+- 0 1855 804"/>
                <a:gd name="T23" fmla="*/ 1855 h 1466"/>
              </a:gdLst>
              <a:ahLst/>
              <a:cxnLst>
                <a:cxn ang="0">
                  <a:pos x="T1" y="T3"/>
                </a:cxn>
                <a:cxn ang="0">
                  <a:pos x="T5" y="T7"/>
                </a:cxn>
                <a:cxn ang="0">
                  <a:pos x="T9" y="T11"/>
                </a:cxn>
                <a:cxn ang="0">
                  <a:pos x="T13" y="T15"/>
                </a:cxn>
                <a:cxn ang="0">
                  <a:pos x="T17" y="T19"/>
                </a:cxn>
                <a:cxn ang="0">
                  <a:pos x="T21" y="T23"/>
                </a:cxn>
              </a:cxnLst>
              <a:rect l="0" t="0" r="r" b="b"/>
              <a:pathLst>
                <a:path w="760" h="1466">
                  <a:moveTo>
                    <a:pt x="759" y="0"/>
                  </a:moveTo>
                  <a:lnTo>
                    <a:pt x="759" y="252"/>
                  </a:lnTo>
                  <a:moveTo>
                    <a:pt x="306" y="936"/>
                  </a:moveTo>
                  <a:lnTo>
                    <a:pt x="162" y="1303"/>
                  </a:lnTo>
                  <a:moveTo>
                    <a:pt x="0" y="1465"/>
                  </a:moveTo>
                  <a:lnTo>
                    <a:pt x="162" y="1051"/>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Freeform 19"/>
            <p:cNvSpPr>
              <a:spLocks/>
            </p:cNvSpPr>
            <p:nvPr/>
          </p:nvSpPr>
          <p:spPr bwMode="auto">
            <a:xfrm>
              <a:off x="2734" y="2236"/>
              <a:ext cx="112" cy="173"/>
            </a:xfrm>
            <a:custGeom>
              <a:avLst/>
              <a:gdLst>
                <a:gd name="T0" fmla="+- 0 2742 2735"/>
                <a:gd name="T1" fmla="*/ T0 w 112"/>
                <a:gd name="T2" fmla="+- 0 2236 2236"/>
                <a:gd name="T3" fmla="*/ 2236 h 173"/>
                <a:gd name="T4" fmla="+- 0 2735 2735"/>
                <a:gd name="T5" fmla="*/ T4 w 112"/>
                <a:gd name="T6" fmla="+- 0 2409 2236"/>
                <a:gd name="T7" fmla="*/ 2409 h 173"/>
                <a:gd name="T8" fmla="+- 0 2846 2735"/>
                <a:gd name="T9" fmla="*/ T8 w 112"/>
                <a:gd name="T10" fmla="+- 0 2276 2236"/>
                <a:gd name="T11" fmla="*/ 2276 h 173"/>
                <a:gd name="T12" fmla="+- 0 2742 2735"/>
                <a:gd name="T13" fmla="*/ T12 w 112"/>
                <a:gd name="T14" fmla="+- 0 2236 2236"/>
                <a:gd name="T15" fmla="*/ 2236 h 173"/>
              </a:gdLst>
              <a:ahLst/>
              <a:cxnLst>
                <a:cxn ang="0">
                  <a:pos x="T1" y="T3"/>
                </a:cxn>
                <a:cxn ang="0">
                  <a:pos x="T5" y="T7"/>
                </a:cxn>
                <a:cxn ang="0">
                  <a:pos x="T9" y="T11"/>
                </a:cxn>
                <a:cxn ang="0">
                  <a:pos x="T13" y="T15"/>
                </a:cxn>
              </a:cxnLst>
              <a:rect l="0" t="0" r="r" b="b"/>
              <a:pathLst>
                <a:path w="112" h="173">
                  <a:moveTo>
                    <a:pt x="7" y="0"/>
                  </a:moveTo>
                  <a:lnTo>
                    <a:pt x="0" y="173"/>
                  </a:lnTo>
                  <a:lnTo>
                    <a:pt x="111" y="40"/>
                  </a:lnTo>
                  <a:lnTo>
                    <a:pt x="7"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0" name="Line 20"/>
            <p:cNvSpPr>
              <a:spLocks noChangeShapeType="1"/>
            </p:cNvSpPr>
            <p:nvPr/>
          </p:nvSpPr>
          <p:spPr bwMode="auto">
            <a:xfrm>
              <a:off x="2951" y="1855"/>
              <a:ext cx="0" cy="252"/>
            </a:xfrm>
            <a:prstGeom prst="line">
              <a:avLst/>
            </a:prstGeom>
            <a:noFill/>
            <a:ln w="7722">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AutoShape 21"/>
            <p:cNvSpPr>
              <a:spLocks/>
            </p:cNvSpPr>
            <p:nvPr/>
          </p:nvSpPr>
          <p:spPr bwMode="auto">
            <a:xfrm>
              <a:off x="4783" y="2124"/>
              <a:ext cx="1095" cy="323"/>
            </a:xfrm>
            <a:custGeom>
              <a:avLst/>
              <a:gdLst>
                <a:gd name="T0" fmla="+- 0 4805 4783"/>
                <a:gd name="T1" fmla="*/ T0 w 1095"/>
                <a:gd name="T2" fmla="+- 0 2388 2125"/>
                <a:gd name="T3" fmla="*/ 2388 h 323"/>
                <a:gd name="T4" fmla="+- 0 4842 4783"/>
                <a:gd name="T5" fmla="*/ T4 w 1095"/>
                <a:gd name="T6" fmla="+- 0 2403 2125"/>
                <a:gd name="T7" fmla="*/ 2403 h 323"/>
                <a:gd name="T8" fmla="+- 0 4889 4783"/>
                <a:gd name="T9" fmla="*/ T8 w 1095"/>
                <a:gd name="T10" fmla="+- 0 2417 2125"/>
                <a:gd name="T11" fmla="*/ 2417 h 323"/>
                <a:gd name="T12" fmla="+- 0 4944 4783"/>
                <a:gd name="T13" fmla="*/ T12 w 1095"/>
                <a:gd name="T14" fmla="+- 0 2428 2125"/>
                <a:gd name="T15" fmla="*/ 2428 h 323"/>
                <a:gd name="T16" fmla="+- 0 5006 4783"/>
                <a:gd name="T17" fmla="*/ T16 w 1095"/>
                <a:gd name="T18" fmla="+- 0 2436 2125"/>
                <a:gd name="T19" fmla="*/ 2436 h 323"/>
                <a:gd name="T20" fmla="+- 0 5076 4783"/>
                <a:gd name="T21" fmla="*/ T20 w 1095"/>
                <a:gd name="T22" fmla="+- 0 2442 2125"/>
                <a:gd name="T23" fmla="*/ 2442 h 323"/>
                <a:gd name="T24" fmla="+- 0 5151 4783"/>
                <a:gd name="T25" fmla="*/ T24 w 1095"/>
                <a:gd name="T26" fmla="+- 0 2446 2125"/>
                <a:gd name="T27" fmla="*/ 2446 h 323"/>
                <a:gd name="T28" fmla="+- 0 5232 4783"/>
                <a:gd name="T29" fmla="*/ T28 w 1095"/>
                <a:gd name="T30" fmla="+- 0 2447 2125"/>
                <a:gd name="T31" fmla="*/ 2447 h 323"/>
                <a:gd name="T32" fmla="+- 0 5317 4783"/>
                <a:gd name="T33" fmla="*/ T32 w 1095"/>
                <a:gd name="T34" fmla="+- 0 2446 2125"/>
                <a:gd name="T35" fmla="*/ 2446 h 323"/>
                <a:gd name="T36" fmla="+- 0 5406 4783"/>
                <a:gd name="T37" fmla="*/ T36 w 1095"/>
                <a:gd name="T38" fmla="+- 0 2442 2125"/>
                <a:gd name="T39" fmla="*/ 2442 h 323"/>
                <a:gd name="T40" fmla="+- 0 5498 4783"/>
                <a:gd name="T41" fmla="*/ T40 w 1095"/>
                <a:gd name="T42" fmla="+- 0 2436 2125"/>
                <a:gd name="T43" fmla="*/ 2436 h 323"/>
                <a:gd name="T44" fmla="+- 0 5592 4783"/>
                <a:gd name="T45" fmla="*/ T44 w 1095"/>
                <a:gd name="T46" fmla="+- 0 2428 2125"/>
                <a:gd name="T47" fmla="*/ 2428 h 323"/>
                <a:gd name="T48" fmla="+- 0 5687 4783"/>
                <a:gd name="T49" fmla="*/ T48 w 1095"/>
                <a:gd name="T50" fmla="+- 0 2417 2125"/>
                <a:gd name="T51" fmla="*/ 2417 h 323"/>
                <a:gd name="T52" fmla="+- 0 5782 4783"/>
                <a:gd name="T53" fmla="*/ T52 w 1095"/>
                <a:gd name="T54" fmla="+- 0 2403 2125"/>
                <a:gd name="T55" fmla="*/ 2403 h 323"/>
                <a:gd name="T56" fmla="+- 0 5878 4783"/>
                <a:gd name="T57" fmla="*/ T56 w 1095"/>
                <a:gd name="T58" fmla="+- 0 2388 2125"/>
                <a:gd name="T59" fmla="*/ 2388 h 323"/>
                <a:gd name="T60" fmla="+- 0 4783 4783"/>
                <a:gd name="T61" fmla="*/ T60 w 1095"/>
                <a:gd name="T62" fmla="+- 0 2125 2125"/>
                <a:gd name="T63" fmla="*/ 2125 h 323"/>
                <a:gd name="T64" fmla="+- 0 4783 4783"/>
                <a:gd name="T65" fmla="*/ T64 w 1095"/>
                <a:gd name="T66" fmla="+- 0 2362 2125"/>
                <a:gd name="T67" fmla="*/ 2362 h 32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095" h="323">
                  <a:moveTo>
                    <a:pt x="22" y="263"/>
                  </a:moveTo>
                  <a:lnTo>
                    <a:pt x="59" y="278"/>
                  </a:lnTo>
                  <a:lnTo>
                    <a:pt x="106" y="292"/>
                  </a:lnTo>
                  <a:lnTo>
                    <a:pt x="161" y="303"/>
                  </a:lnTo>
                  <a:lnTo>
                    <a:pt x="223" y="311"/>
                  </a:lnTo>
                  <a:lnTo>
                    <a:pt x="293" y="317"/>
                  </a:lnTo>
                  <a:lnTo>
                    <a:pt x="368" y="321"/>
                  </a:lnTo>
                  <a:lnTo>
                    <a:pt x="449" y="322"/>
                  </a:lnTo>
                  <a:lnTo>
                    <a:pt x="534" y="321"/>
                  </a:lnTo>
                  <a:lnTo>
                    <a:pt x="623" y="317"/>
                  </a:lnTo>
                  <a:lnTo>
                    <a:pt x="715" y="311"/>
                  </a:lnTo>
                  <a:lnTo>
                    <a:pt x="809" y="303"/>
                  </a:lnTo>
                  <a:lnTo>
                    <a:pt x="904" y="292"/>
                  </a:lnTo>
                  <a:lnTo>
                    <a:pt x="999" y="278"/>
                  </a:lnTo>
                  <a:lnTo>
                    <a:pt x="1095" y="263"/>
                  </a:lnTo>
                  <a:moveTo>
                    <a:pt x="0" y="0"/>
                  </a:moveTo>
                  <a:lnTo>
                    <a:pt x="0" y="237"/>
                  </a:lnTo>
                </a:path>
              </a:pathLst>
            </a:custGeom>
            <a:noFill/>
            <a:ln w="12878">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AutoShape 22"/>
            <p:cNvSpPr>
              <a:spLocks/>
            </p:cNvSpPr>
            <p:nvPr/>
          </p:nvSpPr>
          <p:spPr bwMode="auto">
            <a:xfrm>
              <a:off x="4750" y="2149"/>
              <a:ext cx="69" cy="180"/>
            </a:xfrm>
            <a:custGeom>
              <a:avLst/>
              <a:gdLst>
                <a:gd name="T0" fmla="+- 0 4751 4751"/>
                <a:gd name="T1" fmla="*/ T0 w 69"/>
                <a:gd name="T2" fmla="+- 0 2179 2150"/>
                <a:gd name="T3" fmla="*/ 2179 h 180"/>
                <a:gd name="T4" fmla="+- 0 4819 4751"/>
                <a:gd name="T5" fmla="*/ T4 w 69"/>
                <a:gd name="T6" fmla="+- 0 2179 2150"/>
                <a:gd name="T7" fmla="*/ 2179 h 180"/>
                <a:gd name="T8" fmla="+- 0 4751 4751"/>
                <a:gd name="T9" fmla="*/ T8 w 69"/>
                <a:gd name="T10" fmla="+- 0 2208 2150"/>
                <a:gd name="T11" fmla="*/ 2208 h 180"/>
                <a:gd name="T12" fmla="+- 0 4819 4751"/>
                <a:gd name="T13" fmla="*/ T12 w 69"/>
                <a:gd name="T14" fmla="+- 0 2208 2150"/>
                <a:gd name="T15" fmla="*/ 2208 h 180"/>
                <a:gd name="T16" fmla="+- 0 4751 4751"/>
                <a:gd name="T17" fmla="*/ T16 w 69"/>
                <a:gd name="T18" fmla="+- 0 2240 2150"/>
                <a:gd name="T19" fmla="*/ 2240 h 180"/>
                <a:gd name="T20" fmla="+- 0 4819 4751"/>
                <a:gd name="T21" fmla="*/ T20 w 69"/>
                <a:gd name="T22" fmla="+- 0 2240 2150"/>
                <a:gd name="T23" fmla="*/ 2240 h 180"/>
                <a:gd name="T24" fmla="+- 0 4751 4751"/>
                <a:gd name="T25" fmla="*/ T24 w 69"/>
                <a:gd name="T26" fmla="+- 0 2269 2150"/>
                <a:gd name="T27" fmla="*/ 2269 h 180"/>
                <a:gd name="T28" fmla="+- 0 4819 4751"/>
                <a:gd name="T29" fmla="*/ T28 w 69"/>
                <a:gd name="T30" fmla="+- 0 2269 2150"/>
                <a:gd name="T31" fmla="*/ 2269 h 180"/>
                <a:gd name="T32" fmla="+- 0 4751 4751"/>
                <a:gd name="T33" fmla="*/ T32 w 69"/>
                <a:gd name="T34" fmla="+- 0 2301 2150"/>
                <a:gd name="T35" fmla="*/ 2301 h 180"/>
                <a:gd name="T36" fmla="+- 0 4819 4751"/>
                <a:gd name="T37" fmla="*/ T36 w 69"/>
                <a:gd name="T38" fmla="+- 0 2301 2150"/>
                <a:gd name="T39" fmla="*/ 2301 h 180"/>
                <a:gd name="T40" fmla="+- 0 4751 4751"/>
                <a:gd name="T41" fmla="*/ T40 w 69"/>
                <a:gd name="T42" fmla="+- 0 2330 2150"/>
                <a:gd name="T43" fmla="*/ 2330 h 180"/>
                <a:gd name="T44" fmla="+- 0 4819 4751"/>
                <a:gd name="T45" fmla="*/ T44 w 69"/>
                <a:gd name="T46" fmla="+- 0 2330 2150"/>
                <a:gd name="T47" fmla="*/ 2330 h 180"/>
                <a:gd name="T48" fmla="+- 0 4751 4751"/>
                <a:gd name="T49" fmla="*/ T48 w 69"/>
                <a:gd name="T50" fmla="+- 0 2150 2150"/>
                <a:gd name="T51" fmla="*/ 2150 h 180"/>
                <a:gd name="T52" fmla="+- 0 4819 4751"/>
                <a:gd name="T53" fmla="*/ T52 w 69"/>
                <a:gd name="T54" fmla="+- 0 2150 2150"/>
                <a:gd name="T55" fmla="*/ 2150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8" y="29"/>
                  </a:lnTo>
                  <a:moveTo>
                    <a:pt x="0" y="58"/>
                  </a:moveTo>
                  <a:lnTo>
                    <a:pt x="68" y="58"/>
                  </a:lnTo>
                  <a:moveTo>
                    <a:pt x="0" y="90"/>
                  </a:moveTo>
                  <a:lnTo>
                    <a:pt x="68" y="90"/>
                  </a:lnTo>
                  <a:moveTo>
                    <a:pt x="0" y="119"/>
                  </a:moveTo>
                  <a:lnTo>
                    <a:pt x="68" y="119"/>
                  </a:lnTo>
                  <a:moveTo>
                    <a:pt x="0" y="151"/>
                  </a:moveTo>
                  <a:lnTo>
                    <a:pt x="68" y="151"/>
                  </a:lnTo>
                  <a:moveTo>
                    <a:pt x="0" y="180"/>
                  </a:moveTo>
                  <a:lnTo>
                    <a:pt x="68" y="180"/>
                  </a:lnTo>
                  <a:moveTo>
                    <a:pt x="0" y="0"/>
                  </a:moveTo>
                  <a:lnTo>
                    <a:pt x="68" y="0"/>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Freeform 23"/>
            <p:cNvSpPr>
              <a:spLocks/>
            </p:cNvSpPr>
            <p:nvPr/>
          </p:nvSpPr>
          <p:spPr bwMode="auto">
            <a:xfrm>
              <a:off x="4765" y="2362"/>
              <a:ext cx="40" cy="40"/>
            </a:xfrm>
            <a:custGeom>
              <a:avLst/>
              <a:gdLst>
                <a:gd name="T0" fmla="+- 0 4794 4765"/>
                <a:gd name="T1" fmla="*/ T0 w 40"/>
                <a:gd name="T2" fmla="+- 0 2362 2362"/>
                <a:gd name="T3" fmla="*/ 2362 h 40"/>
                <a:gd name="T4" fmla="+- 0 4772 4765"/>
                <a:gd name="T5" fmla="*/ T4 w 40"/>
                <a:gd name="T6" fmla="+- 0 2362 2362"/>
                <a:gd name="T7" fmla="*/ 2362 h 40"/>
                <a:gd name="T8" fmla="+- 0 4765 4765"/>
                <a:gd name="T9" fmla="*/ T8 w 40"/>
                <a:gd name="T10" fmla="+- 0 2373 2362"/>
                <a:gd name="T11" fmla="*/ 2373 h 40"/>
                <a:gd name="T12" fmla="+- 0 4765 4765"/>
                <a:gd name="T13" fmla="*/ T12 w 40"/>
                <a:gd name="T14" fmla="+- 0 2391 2362"/>
                <a:gd name="T15" fmla="*/ 2391 h 40"/>
                <a:gd name="T16" fmla="+- 0 4772 4765"/>
                <a:gd name="T17" fmla="*/ T16 w 40"/>
                <a:gd name="T18" fmla="+- 0 2402 2362"/>
                <a:gd name="T19" fmla="*/ 2402 h 40"/>
                <a:gd name="T20" fmla="+- 0 4794 4765"/>
                <a:gd name="T21" fmla="*/ T20 w 40"/>
                <a:gd name="T22" fmla="+- 0 2402 2362"/>
                <a:gd name="T23" fmla="*/ 2402 h 40"/>
                <a:gd name="T24" fmla="+- 0 4805 4765"/>
                <a:gd name="T25" fmla="*/ T24 w 40"/>
                <a:gd name="T26" fmla="+- 0 2391 2362"/>
                <a:gd name="T27" fmla="*/ 2391 h 40"/>
                <a:gd name="T28" fmla="+- 0 4805 4765"/>
                <a:gd name="T29" fmla="*/ T28 w 40"/>
                <a:gd name="T30" fmla="+- 0 2380 2362"/>
                <a:gd name="T31" fmla="*/ 2380 h 40"/>
                <a:gd name="T32" fmla="+- 0 4805 4765"/>
                <a:gd name="T33" fmla="*/ T32 w 40"/>
                <a:gd name="T34" fmla="+- 0 2373 2362"/>
                <a:gd name="T35" fmla="*/ 2373 h 40"/>
                <a:gd name="T36" fmla="+- 0 4794 4765"/>
                <a:gd name="T37" fmla="*/ T36 w 40"/>
                <a:gd name="T38" fmla="+- 0 2362 2362"/>
                <a:gd name="T39" fmla="*/ 2362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29" y="0"/>
                  </a:moveTo>
                  <a:lnTo>
                    <a:pt x="7" y="0"/>
                  </a:lnTo>
                  <a:lnTo>
                    <a:pt x="0" y="11"/>
                  </a:lnTo>
                  <a:lnTo>
                    <a:pt x="0" y="29"/>
                  </a:lnTo>
                  <a:lnTo>
                    <a:pt x="7" y="40"/>
                  </a:lnTo>
                  <a:lnTo>
                    <a:pt x="29" y="40"/>
                  </a:lnTo>
                  <a:lnTo>
                    <a:pt x="40" y="29"/>
                  </a:lnTo>
                  <a:lnTo>
                    <a:pt x="40" y="18"/>
                  </a:lnTo>
                  <a:lnTo>
                    <a:pt x="40"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4" name="Freeform 24"/>
            <p:cNvSpPr>
              <a:spLocks/>
            </p:cNvSpPr>
            <p:nvPr/>
          </p:nvSpPr>
          <p:spPr bwMode="auto">
            <a:xfrm>
              <a:off x="4765" y="2362"/>
              <a:ext cx="40" cy="40"/>
            </a:xfrm>
            <a:custGeom>
              <a:avLst/>
              <a:gdLst>
                <a:gd name="T0" fmla="+- 0 4805 4765"/>
                <a:gd name="T1" fmla="*/ T0 w 40"/>
                <a:gd name="T2" fmla="+- 0 2380 2362"/>
                <a:gd name="T3" fmla="*/ 2380 h 40"/>
                <a:gd name="T4" fmla="+- 0 4805 4765"/>
                <a:gd name="T5" fmla="*/ T4 w 40"/>
                <a:gd name="T6" fmla="+- 0 2373 2362"/>
                <a:gd name="T7" fmla="*/ 2373 h 40"/>
                <a:gd name="T8" fmla="+- 0 4794 4765"/>
                <a:gd name="T9" fmla="*/ T8 w 40"/>
                <a:gd name="T10" fmla="+- 0 2362 2362"/>
                <a:gd name="T11" fmla="*/ 2362 h 40"/>
                <a:gd name="T12" fmla="+- 0 4783 4765"/>
                <a:gd name="T13" fmla="*/ T12 w 40"/>
                <a:gd name="T14" fmla="+- 0 2362 2362"/>
                <a:gd name="T15" fmla="*/ 2362 h 40"/>
                <a:gd name="T16" fmla="+- 0 4772 4765"/>
                <a:gd name="T17" fmla="*/ T16 w 40"/>
                <a:gd name="T18" fmla="+- 0 2362 2362"/>
                <a:gd name="T19" fmla="*/ 2362 h 40"/>
                <a:gd name="T20" fmla="+- 0 4765 4765"/>
                <a:gd name="T21" fmla="*/ T20 w 40"/>
                <a:gd name="T22" fmla="+- 0 2373 2362"/>
                <a:gd name="T23" fmla="*/ 2373 h 40"/>
                <a:gd name="T24" fmla="+- 0 4765 4765"/>
                <a:gd name="T25" fmla="*/ T24 w 40"/>
                <a:gd name="T26" fmla="+- 0 2380 2362"/>
                <a:gd name="T27" fmla="*/ 2380 h 40"/>
                <a:gd name="T28" fmla="+- 0 4765 4765"/>
                <a:gd name="T29" fmla="*/ T28 w 40"/>
                <a:gd name="T30" fmla="+- 0 2391 2362"/>
                <a:gd name="T31" fmla="*/ 2391 h 40"/>
                <a:gd name="T32" fmla="+- 0 4772 4765"/>
                <a:gd name="T33" fmla="*/ T32 w 40"/>
                <a:gd name="T34" fmla="+- 0 2402 2362"/>
                <a:gd name="T35" fmla="*/ 2402 h 40"/>
                <a:gd name="T36" fmla="+- 0 4783 4765"/>
                <a:gd name="T37" fmla="*/ T36 w 40"/>
                <a:gd name="T38" fmla="+- 0 2402 2362"/>
                <a:gd name="T39" fmla="*/ 2402 h 40"/>
                <a:gd name="T40" fmla="+- 0 4794 4765"/>
                <a:gd name="T41" fmla="*/ T40 w 40"/>
                <a:gd name="T42" fmla="+- 0 2402 2362"/>
                <a:gd name="T43" fmla="*/ 2402 h 40"/>
                <a:gd name="T44" fmla="+- 0 4805 4765"/>
                <a:gd name="T45" fmla="*/ T44 w 40"/>
                <a:gd name="T46" fmla="+- 0 2391 2362"/>
                <a:gd name="T47" fmla="*/ 2391 h 40"/>
                <a:gd name="T48" fmla="+- 0 4805 4765"/>
                <a:gd name="T49" fmla="*/ T48 w 40"/>
                <a:gd name="T50" fmla="+- 0 2380 2362"/>
                <a:gd name="T51" fmla="*/ 2380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40" y="18"/>
                  </a:moveTo>
                  <a:lnTo>
                    <a:pt x="40" y="11"/>
                  </a:lnTo>
                  <a:lnTo>
                    <a:pt x="29" y="0"/>
                  </a:lnTo>
                  <a:lnTo>
                    <a:pt x="18" y="0"/>
                  </a:lnTo>
                  <a:lnTo>
                    <a:pt x="7" y="0"/>
                  </a:lnTo>
                  <a:lnTo>
                    <a:pt x="0" y="11"/>
                  </a:lnTo>
                  <a:lnTo>
                    <a:pt x="0" y="18"/>
                  </a:lnTo>
                  <a:lnTo>
                    <a:pt x="0" y="29"/>
                  </a:lnTo>
                  <a:lnTo>
                    <a:pt x="7" y="40"/>
                  </a:lnTo>
                  <a:lnTo>
                    <a:pt x="18" y="40"/>
                  </a:lnTo>
                  <a:lnTo>
                    <a:pt x="29" y="40"/>
                  </a:lnTo>
                  <a:lnTo>
                    <a:pt x="40" y="29"/>
                  </a:lnTo>
                  <a:lnTo>
                    <a:pt x="40" y="18"/>
                  </a:lnTo>
                  <a:close/>
                </a:path>
              </a:pathLst>
            </a:custGeom>
            <a:noFill/>
            <a:ln w="7722">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5" name="AutoShape 25"/>
            <p:cNvSpPr>
              <a:spLocks/>
            </p:cNvSpPr>
            <p:nvPr/>
          </p:nvSpPr>
          <p:spPr bwMode="auto">
            <a:xfrm>
              <a:off x="5866" y="2124"/>
              <a:ext cx="1088" cy="323"/>
            </a:xfrm>
            <a:custGeom>
              <a:avLst/>
              <a:gdLst>
                <a:gd name="T0" fmla="+- 0 5867 5867"/>
                <a:gd name="T1" fmla="*/ T0 w 1088"/>
                <a:gd name="T2" fmla="+- 0 2388 2125"/>
                <a:gd name="T3" fmla="*/ 2388 h 323"/>
                <a:gd name="T4" fmla="+- 0 5905 5867"/>
                <a:gd name="T5" fmla="*/ T4 w 1088"/>
                <a:gd name="T6" fmla="+- 0 2403 2125"/>
                <a:gd name="T7" fmla="*/ 2403 h 323"/>
                <a:gd name="T8" fmla="+- 0 5952 5867"/>
                <a:gd name="T9" fmla="*/ T8 w 1088"/>
                <a:gd name="T10" fmla="+- 0 2417 2125"/>
                <a:gd name="T11" fmla="*/ 2417 h 323"/>
                <a:gd name="T12" fmla="+- 0 6007 5867"/>
                <a:gd name="T13" fmla="*/ T12 w 1088"/>
                <a:gd name="T14" fmla="+- 0 2428 2125"/>
                <a:gd name="T15" fmla="*/ 2428 h 323"/>
                <a:gd name="T16" fmla="+- 0 6070 5867"/>
                <a:gd name="T17" fmla="*/ T16 w 1088"/>
                <a:gd name="T18" fmla="+- 0 2436 2125"/>
                <a:gd name="T19" fmla="*/ 2436 h 323"/>
                <a:gd name="T20" fmla="+- 0 6140 5867"/>
                <a:gd name="T21" fmla="*/ T20 w 1088"/>
                <a:gd name="T22" fmla="+- 0 2442 2125"/>
                <a:gd name="T23" fmla="*/ 2442 h 323"/>
                <a:gd name="T24" fmla="+- 0 6216 5867"/>
                <a:gd name="T25" fmla="*/ T24 w 1088"/>
                <a:gd name="T26" fmla="+- 0 2446 2125"/>
                <a:gd name="T27" fmla="*/ 2446 h 323"/>
                <a:gd name="T28" fmla="+- 0 6297 5867"/>
                <a:gd name="T29" fmla="*/ T28 w 1088"/>
                <a:gd name="T30" fmla="+- 0 2447 2125"/>
                <a:gd name="T31" fmla="*/ 2447 h 323"/>
                <a:gd name="T32" fmla="+- 0 6382 5867"/>
                <a:gd name="T33" fmla="*/ T32 w 1088"/>
                <a:gd name="T34" fmla="+- 0 2446 2125"/>
                <a:gd name="T35" fmla="*/ 2446 h 323"/>
                <a:gd name="T36" fmla="+- 0 6471 5867"/>
                <a:gd name="T37" fmla="*/ T36 w 1088"/>
                <a:gd name="T38" fmla="+- 0 2442 2125"/>
                <a:gd name="T39" fmla="*/ 2442 h 323"/>
                <a:gd name="T40" fmla="+- 0 6563 5867"/>
                <a:gd name="T41" fmla="*/ T40 w 1088"/>
                <a:gd name="T42" fmla="+- 0 2436 2125"/>
                <a:gd name="T43" fmla="*/ 2436 h 323"/>
                <a:gd name="T44" fmla="+- 0 6657 5867"/>
                <a:gd name="T45" fmla="*/ T44 w 1088"/>
                <a:gd name="T46" fmla="+- 0 2428 2125"/>
                <a:gd name="T47" fmla="*/ 2428 h 323"/>
                <a:gd name="T48" fmla="+- 0 6752 5867"/>
                <a:gd name="T49" fmla="*/ T48 w 1088"/>
                <a:gd name="T50" fmla="+- 0 2417 2125"/>
                <a:gd name="T51" fmla="*/ 2417 h 323"/>
                <a:gd name="T52" fmla="+- 0 6848 5867"/>
                <a:gd name="T53" fmla="*/ T52 w 1088"/>
                <a:gd name="T54" fmla="+- 0 2403 2125"/>
                <a:gd name="T55" fmla="*/ 2403 h 323"/>
                <a:gd name="T56" fmla="+- 0 6943 5867"/>
                <a:gd name="T57" fmla="*/ T56 w 1088"/>
                <a:gd name="T58" fmla="+- 0 2388 2125"/>
                <a:gd name="T59" fmla="*/ 2388 h 323"/>
                <a:gd name="T60" fmla="+- 0 6954 5867"/>
                <a:gd name="T61" fmla="*/ T60 w 1088"/>
                <a:gd name="T62" fmla="+- 0 2125 2125"/>
                <a:gd name="T63" fmla="*/ 2125 h 323"/>
                <a:gd name="T64" fmla="+- 0 6954 5867"/>
                <a:gd name="T65" fmla="*/ T64 w 1088"/>
                <a:gd name="T66" fmla="+- 0 2362 2125"/>
                <a:gd name="T67" fmla="*/ 2362 h 32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088" h="323">
                  <a:moveTo>
                    <a:pt x="0" y="263"/>
                  </a:moveTo>
                  <a:lnTo>
                    <a:pt x="38" y="278"/>
                  </a:lnTo>
                  <a:lnTo>
                    <a:pt x="85" y="292"/>
                  </a:lnTo>
                  <a:lnTo>
                    <a:pt x="140" y="303"/>
                  </a:lnTo>
                  <a:lnTo>
                    <a:pt x="203" y="311"/>
                  </a:lnTo>
                  <a:lnTo>
                    <a:pt x="273" y="317"/>
                  </a:lnTo>
                  <a:lnTo>
                    <a:pt x="349" y="321"/>
                  </a:lnTo>
                  <a:lnTo>
                    <a:pt x="430" y="322"/>
                  </a:lnTo>
                  <a:lnTo>
                    <a:pt x="515" y="321"/>
                  </a:lnTo>
                  <a:lnTo>
                    <a:pt x="604" y="317"/>
                  </a:lnTo>
                  <a:lnTo>
                    <a:pt x="696" y="311"/>
                  </a:lnTo>
                  <a:lnTo>
                    <a:pt x="790" y="303"/>
                  </a:lnTo>
                  <a:lnTo>
                    <a:pt x="885" y="292"/>
                  </a:lnTo>
                  <a:lnTo>
                    <a:pt x="981" y="278"/>
                  </a:lnTo>
                  <a:lnTo>
                    <a:pt x="1076" y="263"/>
                  </a:lnTo>
                  <a:moveTo>
                    <a:pt x="1087" y="0"/>
                  </a:moveTo>
                  <a:lnTo>
                    <a:pt x="1087" y="237"/>
                  </a:lnTo>
                </a:path>
              </a:pathLst>
            </a:custGeom>
            <a:noFill/>
            <a:ln w="12878">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6" name="AutoShape 26"/>
            <p:cNvSpPr>
              <a:spLocks/>
            </p:cNvSpPr>
            <p:nvPr/>
          </p:nvSpPr>
          <p:spPr bwMode="auto">
            <a:xfrm>
              <a:off x="6921" y="2149"/>
              <a:ext cx="65" cy="180"/>
            </a:xfrm>
            <a:custGeom>
              <a:avLst/>
              <a:gdLst>
                <a:gd name="T0" fmla="+- 0 6922 6922"/>
                <a:gd name="T1" fmla="*/ T0 w 65"/>
                <a:gd name="T2" fmla="+- 0 2179 2150"/>
                <a:gd name="T3" fmla="*/ 2179 h 180"/>
                <a:gd name="T4" fmla="+- 0 6986 6922"/>
                <a:gd name="T5" fmla="*/ T4 w 65"/>
                <a:gd name="T6" fmla="+- 0 2179 2150"/>
                <a:gd name="T7" fmla="*/ 2179 h 180"/>
                <a:gd name="T8" fmla="+- 0 6922 6922"/>
                <a:gd name="T9" fmla="*/ T8 w 65"/>
                <a:gd name="T10" fmla="+- 0 2208 2150"/>
                <a:gd name="T11" fmla="*/ 2208 h 180"/>
                <a:gd name="T12" fmla="+- 0 6986 6922"/>
                <a:gd name="T13" fmla="*/ T12 w 65"/>
                <a:gd name="T14" fmla="+- 0 2208 2150"/>
                <a:gd name="T15" fmla="*/ 2208 h 180"/>
                <a:gd name="T16" fmla="+- 0 6922 6922"/>
                <a:gd name="T17" fmla="*/ T16 w 65"/>
                <a:gd name="T18" fmla="+- 0 2240 2150"/>
                <a:gd name="T19" fmla="*/ 2240 h 180"/>
                <a:gd name="T20" fmla="+- 0 6986 6922"/>
                <a:gd name="T21" fmla="*/ T20 w 65"/>
                <a:gd name="T22" fmla="+- 0 2240 2150"/>
                <a:gd name="T23" fmla="*/ 2240 h 180"/>
                <a:gd name="T24" fmla="+- 0 6922 6922"/>
                <a:gd name="T25" fmla="*/ T24 w 65"/>
                <a:gd name="T26" fmla="+- 0 2269 2150"/>
                <a:gd name="T27" fmla="*/ 2269 h 180"/>
                <a:gd name="T28" fmla="+- 0 6986 6922"/>
                <a:gd name="T29" fmla="*/ T28 w 65"/>
                <a:gd name="T30" fmla="+- 0 2269 2150"/>
                <a:gd name="T31" fmla="*/ 2269 h 180"/>
                <a:gd name="T32" fmla="+- 0 6922 6922"/>
                <a:gd name="T33" fmla="*/ T32 w 65"/>
                <a:gd name="T34" fmla="+- 0 2301 2150"/>
                <a:gd name="T35" fmla="*/ 2301 h 180"/>
                <a:gd name="T36" fmla="+- 0 6986 6922"/>
                <a:gd name="T37" fmla="*/ T36 w 65"/>
                <a:gd name="T38" fmla="+- 0 2301 2150"/>
                <a:gd name="T39" fmla="*/ 2301 h 180"/>
                <a:gd name="T40" fmla="+- 0 6922 6922"/>
                <a:gd name="T41" fmla="*/ T40 w 65"/>
                <a:gd name="T42" fmla="+- 0 2330 2150"/>
                <a:gd name="T43" fmla="*/ 2330 h 180"/>
                <a:gd name="T44" fmla="+- 0 6986 6922"/>
                <a:gd name="T45" fmla="*/ T44 w 65"/>
                <a:gd name="T46" fmla="+- 0 2330 2150"/>
                <a:gd name="T47" fmla="*/ 2330 h 180"/>
                <a:gd name="T48" fmla="+- 0 6922 6922"/>
                <a:gd name="T49" fmla="*/ T48 w 65"/>
                <a:gd name="T50" fmla="+- 0 2150 2150"/>
                <a:gd name="T51" fmla="*/ 2150 h 180"/>
                <a:gd name="T52" fmla="+- 0 6986 6922"/>
                <a:gd name="T53" fmla="*/ T52 w 65"/>
                <a:gd name="T54" fmla="+- 0 2150 2150"/>
                <a:gd name="T55" fmla="*/ 2150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5" h="180">
                  <a:moveTo>
                    <a:pt x="0" y="29"/>
                  </a:moveTo>
                  <a:lnTo>
                    <a:pt x="64" y="29"/>
                  </a:lnTo>
                  <a:moveTo>
                    <a:pt x="0" y="58"/>
                  </a:moveTo>
                  <a:lnTo>
                    <a:pt x="64" y="58"/>
                  </a:lnTo>
                  <a:moveTo>
                    <a:pt x="0" y="90"/>
                  </a:moveTo>
                  <a:lnTo>
                    <a:pt x="64" y="90"/>
                  </a:lnTo>
                  <a:moveTo>
                    <a:pt x="0" y="119"/>
                  </a:moveTo>
                  <a:lnTo>
                    <a:pt x="64" y="119"/>
                  </a:lnTo>
                  <a:moveTo>
                    <a:pt x="0" y="151"/>
                  </a:moveTo>
                  <a:lnTo>
                    <a:pt x="64" y="151"/>
                  </a:lnTo>
                  <a:moveTo>
                    <a:pt x="0" y="180"/>
                  </a:moveTo>
                  <a:lnTo>
                    <a:pt x="64" y="180"/>
                  </a:lnTo>
                  <a:moveTo>
                    <a:pt x="0" y="0"/>
                  </a:moveTo>
                  <a:lnTo>
                    <a:pt x="64" y="0"/>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7" name="Freeform 27"/>
            <p:cNvSpPr>
              <a:spLocks/>
            </p:cNvSpPr>
            <p:nvPr/>
          </p:nvSpPr>
          <p:spPr bwMode="auto">
            <a:xfrm>
              <a:off x="6935" y="2362"/>
              <a:ext cx="36" cy="40"/>
            </a:xfrm>
            <a:custGeom>
              <a:avLst/>
              <a:gdLst>
                <a:gd name="T0" fmla="+- 0 6965 6936"/>
                <a:gd name="T1" fmla="*/ T0 w 36"/>
                <a:gd name="T2" fmla="+- 0 2362 2362"/>
                <a:gd name="T3" fmla="*/ 2362 h 40"/>
                <a:gd name="T4" fmla="+- 0 6943 6936"/>
                <a:gd name="T5" fmla="*/ T4 w 36"/>
                <a:gd name="T6" fmla="+- 0 2362 2362"/>
                <a:gd name="T7" fmla="*/ 2362 h 40"/>
                <a:gd name="T8" fmla="+- 0 6936 6936"/>
                <a:gd name="T9" fmla="*/ T8 w 36"/>
                <a:gd name="T10" fmla="+- 0 2373 2362"/>
                <a:gd name="T11" fmla="*/ 2373 h 40"/>
                <a:gd name="T12" fmla="+- 0 6936 6936"/>
                <a:gd name="T13" fmla="*/ T12 w 36"/>
                <a:gd name="T14" fmla="+- 0 2391 2362"/>
                <a:gd name="T15" fmla="*/ 2391 h 40"/>
                <a:gd name="T16" fmla="+- 0 6943 6936"/>
                <a:gd name="T17" fmla="*/ T16 w 36"/>
                <a:gd name="T18" fmla="+- 0 2402 2362"/>
                <a:gd name="T19" fmla="*/ 2402 h 40"/>
                <a:gd name="T20" fmla="+- 0 6965 6936"/>
                <a:gd name="T21" fmla="*/ T20 w 36"/>
                <a:gd name="T22" fmla="+- 0 2402 2362"/>
                <a:gd name="T23" fmla="*/ 2402 h 40"/>
                <a:gd name="T24" fmla="+- 0 6972 6936"/>
                <a:gd name="T25" fmla="*/ T24 w 36"/>
                <a:gd name="T26" fmla="+- 0 2391 2362"/>
                <a:gd name="T27" fmla="*/ 2391 h 40"/>
                <a:gd name="T28" fmla="+- 0 6972 6936"/>
                <a:gd name="T29" fmla="*/ T28 w 36"/>
                <a:gd name="T30" fmla="+- 0 2380 2362"/>
                <a:gd name="T31" fmla="*/ 2380 h 40"/>
                <a:gd name="T32" fmla="+- 0 6972 6936"/>
                <a:gd name="T33" fmla="*/ T32 w 36"/>
                <a:gd name="T34" fmla="+- 0 2373 2362"/>
                <a:gd name="T35" fmla="*/ 2373 h 40"/>
                <a:gd name="T36" fmla="+- 0 6965 6936"/>
                <a:gd name="T37" fmla="*/ T36 w 36"/>
                <a:gd name="T38" fmla="+- 0 2362 2362"/>
                <a:gd name="T39" fmla="*/ 2362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36" h="40">
                  <a:moveTo>
                    <a:pt x="29" y="0"/>
                  </a:moveTo>
                  <a:lnTo>
                    <a:pt x="7" y="0"/>
                  </a:lnTo>
                  <a:lnTo>
                    <a:pt x="0" y="11"/>
                  </a:lnTo>
                  <a:lnTo>
                    <a:pt x="0" y="29"/>
                  </a:lnTo>
                  <a:lnTo>
                    <a:pt x="7" y="40"/>
                  </a:lnTo>
                  <a:lnTo>
                    <a:pt x="29" y="40"/>
                  </a:lnTo>
                  <a:lnTo>
                    <a:pt x="36" y="29"/>
                  </a:lnTo>
                  <a:lnTo>
                    <a:pt x="36" y="18"/>
                  </a:lnTo>
                  <a:lnTo>
                    <a:pt x="36"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8" name="Freeform 28"/>
            <p:cNvSpPr>
              <a:spLocks/>
            </p:cNvSpPr>
            <p:nvPr/>
          </p:nvSpPr>
          <p:spPr bwMode="auto">
            <a:xfrm>
              <a:off x="6935" y="2362"/>
              <a:ext cx="36" cy="40"/>
            </a:xfrm>
            <a:custGeom>
              <a:avLst/>
              <a:gdLst>
                <a:gd name="T0" fmla="+- 0 6972 6936"/>
                <a:gd name="T1" fmla="*/ T0 w 36"/>
                <a:gd name="T2" fmla="+- 0 2380 2362"/>
                <a:gd name="T3" fmla="*/ 2380 h 40"/>
                <a:gd name="T4" fmla="+- 0 6972 6936"/>
                <a:gd name="T5" fmla="*/ T4 w 36"/>
                <a:gd name="T6" fmla="+- 0 2373 2362"/>
                <a:gd name="T7" fmla="*/ 2373 h 40"/>
                <a:gd name="T8" fmla="+- 0 6965 6936"/>
                <a:gd name="T9" fmla="*/ T8 w 36"/>
                <a:gd name="T10" fmla="+- 0 2362 2362"/>
                <a:gd name="T11" fmla="*/ 2362 h 40"/>
                <a:gd name="T12" fmla="+- 0 6954 6936"/>
                <a:gd name="T13" fmla="*/ T12 w 36"/>
                <a:gd name="T14" fmla="+- 0 2362 2362"/>
                <a:gd name="T15" fmla="*/ 2362 h 40"/>
                <a:gd name="T16" fmla="+- 0 6943 6936"/>
                <a:gd name="T17" fmla="*/ T16 w 36"/>
                <a:gd name="T18" fmla="+- 0 2362 2362"/>
                <a:gd name="T19" fmla="*/ 2362 h 40"/>
                <a:gd name="T20" fmla="+- 0 6936 6936"/>
                <a:gd name="T21" fmla="*/ T20 w 36"/>
                <a:gd name="T22" fmla="+- 0 2373 2362"/>
                <a:gd name="T23" fmla="*/ 2373 h 40"/>
                <a:gd name="T24" fmla="+- 0 6936 6936"/>
                <a:gd name="T25" fmla="*/ T24 w 36"/>
                <a:gd name="T26" fmla="+- 0 2380 2362"/>
                <a:gd name="T27" fmla="*/ 2380 h 40"/>
                <a:gd name="T28" fmla="+- 0 6936 6936"/>
                <a:gd name="T29" fmla="*/ T28 w 36"/>
                <a:gd name="T30" fmla="+- 0 2391 2362"/>
                <a:gd name="T31" fmla="*/ 2391 h 40"/>
                <a:gd name="T32" fmla="+- 0 6943 6936"/>
                <a:gd name="T33" fmla="*/ T32 w 36"/>
                <a:gd name="T34" fmla="+- 0 2402 2362"/>
                <a:gd name="T35" fmla="*/ 2402 h 40"/>
                <a:gd name="T36" fmla="+- 0 6954 6936"/>
                <a:gd name="T37" fmla="*/ T36 w 36"/>
                <a:gd name="T38" fmla="+- 0 2402 2362"/>
                <a:gd name="T39" fmla="*/ 2402 h 40"/>
                <a:gd name="T40" fmla="+- 0 6965 6936"/>
                <a:gd name="T41" fmla="*/ T40 w 36"/>
                <a:gd name="T42" fmla="+- 0 2402 2362"/>
                <a:gd name="T43" fmla="*/ 2402 h 40"/>
                <a:gd name="T44" fmla="+- 0 6972 6936"/>
                <a:gd name="T45" fmla="*/ T44 w 36"/>
                <a:gd name="T46" fmla="+- 0 2391 2362"/>
                <a:gd name="T47" fmla="*/ 2391 h 40"/>
                <a:gd name="T48" fmla="+- 0 6972 6936"/>
                <a:gd name="T49" fmla="*/ T48 w 36"/>
                <a:gd name="T50" fmla="+- 0 2380 2362"/>
                <a:gd name="T51" fmla="*/ 2380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36" h="40">
                  <a:moveTo>
                    <a:pt x="36" y="18"/>
                  </a:moveTo>
                  <a:lnTo>
                    <a:pt x="36" y="11"/>
                  </a:lnTo>
                  <a:lnTo>
                    <a:pt x="29" y="0"/>
                  </a:lnTo>
                  <a:lnTo>
                    <a:pt x="18" y="0"/>
                  </a:lnTo>
                  <a:lnTo>
                    <a:pt x="7" y="0"/>
                  </a:lnTo>
                  <a:lnTo>
                    <a:pt x="0" y="11"/>
                  </a:lnTo>
                  <a:lnTo>
                    <a:pt x="0" y="18"/>
                  </a:lnTo>
                  <a:lnTo>
                    <a:pt x="0" y="29"/>
                  </a:lnTo>
                  <a:lnTo>
                    <a:pt x="7" y="40"/>
                  </a:lnTo>
                  <a:lnTo>
                    <a:pt x="18" y="40"/>
                  </a:lnTo>
                  <a:lnTo>
                    <a:pt x="29" y="40"/>
                  </a:lnTo>
                  <a:lnTo>
                    <a:pt x="36" y="29"/>
                  </a:lnTo>
                  <a:lnTo>
                    <a:pt x="36" y="18"/>
                  </a:lnTo>
                  <a:close/>
                </a:path>
              </a:pathLst>
            </a:custGeom>
            <a:noFill/>
            <a:ln w="7722">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9" name="Line 29"/>
            <p:cNvSpPr>
              <a:spLocks noChangeShapeType="1"/>
            </p:cNvSpPr>
            <p:nvPr/>
          </p:nvSpPr>
          <p:spPr bwMode="auto">
            <a:xfrm>
              <a:off x="8030" y="2125"/>
              <a:ext cx="0" cy="237"/>
            </a:xfrm>
            <a:prstGeom prst="line">
              <a:avLst/>
            </a:prstGeom>
            <a:noFill/>
            <a:ln w="12878">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0" name="AutoShape 30"/>
            <p:cNvSpPr>
              <a:spLocks/>
            </p:cNvSpPr>
            <p:nvPr/>
          </p:nvSpPr>
          <p:spPr bwMode="auto">
            <a:xfrm>
              <a:off x="7997" y="2149"/>
              <a:ext cx="69" cy="180"/>
            </a:xfrm>
            <a:custGeom>
              <a:avLst/>
              <a:gdLst>
                <a:gd name="T0" fmla="+- 0 7998 7998"/>
                <a:gd name="T1" fmla="*/ T0 w 69"/>
                <a:gd name="T2" fmla="+- 0 2179 2150"/>
                <a:gd name="T3" fmla="*/ 2179 h 180"/>
                <a:gd name="T4" fmla="+- 0 8066 7998"/>
                <a:gd name="T5" fmla="*/ T4 w 69"/>
                <a:gd name="T6" fmla="+- 0 2179 2150"/>
                <a:gd name="T7" fmla="*/ 2179 h 180"/>
                <a:gd name="T8" fmla="+- 0 7998 7998"/>
                <a:gd name="T9" fmla="*/ T8 w 69"/>
                <a:gd name="T10" fmla="+- 0 2208 2150"/>
                <a:gd name="T11" fmla="*/ 2208 h 180"/>
                <a:gd name="T12" fmla="+- 0 8066 7998"/>
                <a:gd name="T13" fmla="*/ T12 w 69"/>
                <a:gd name="T14" fmla="+- 0 2208 2150"/>
                <a:gd name="T15" fmla="*/ 2208 h 180"/>
                <a:gd name="T16" fmla="+- 0 7998 7998"/>
                <a:gd name="T17" fmla="*/ T16 w 69"/>
                <a:gd name="T18" fmla="+- 0 2240 2150"/>
                <a:gd name="T19" fmla="*/ 2240 h 180"/>
                <a:gd name="T20" fmla="+- 0 8066 7998"/>
                <a:gd name="T21" fmla="*/ T20 w 69"/>
                <a:gd name="T22" fmla="+- 0 2240 2150"/>
                <a:gd name="T23" fmla="*/ 2240 h 180"/>
                <a:gd name="T24" fmla="+- 0 7998 7998"/>
                <a:gd name="T25" fmla="*/ T24 w 69"/>
                <a:gd name="T26" fmla="+- 0 2269 2150"/>
                <a:gd name="T27" fmla="*/ 2269 h 180"/>
                <a:gd name="T28" fmla="+- 0 8066 7998"/>
                <a:gd name="T29" fmla="*/ T28 w 69"/>
                <a:gd name="T30" fmla="+- 0 2269 2150"/>
                <a:gd name="T31" fmla="*/ 2269 h 180"/>
                <a:gd name="T32" fmla="+- 0 7998 7998"/>
                <a:gd name="T33" fmla="*/ T32 w 69"/>
                <a:gd name="T34" fmla="+- 0 2301 2150"/>
                <a:gd name="T35" fmla="*/ 2301 h 180"/>
                <a:gd name="T36" fmla="+- 0 8066 7998"/>
                <a:gd name="T37" fmla="*/ T36 w 69"/>
                <a:gd name="T38" fmla="+- 0 2301 2150"/>
                <a:gd name="T39" fmla="*/ 2301 h 180"/>
                <a:gd name="T40" fmla="+- 0 7998 7998"/>
                <a:gd name="T41" fmla="*/ T40 w 69"/>
                <a:gd name="T42" fmla="+- 0 2330 2150"/>
                <a:gd name="T43" fmla="*/ 2330 h 180"/>
                <a:gd name="T44" fmla="+- 0 8066 7998"/>
                <a:gd name="T45" fmla="*/ T44 w 69"/>
                <a:gd name="T46" fmla="+- 0 2330 2150"/>
                <a:gd name="T47" fmla="*/ 2330 h 180"/>
                <a:gd name="T48" fmla="+- 0 7998 7998"/>
                <a:gd name="T49" fmla="*/ T48 w 69"/>
                <a:gd name="T50" fmla="+- 0 2150 2150"/>
                <a:gd name="T51" fmla="*/ 2150 h 180"/>
                <a:gd name="T52" fmla="+- 0 8066 7998"/>
                <a:gd name="T53" fmla="*/ T52 w 69"/>
                <a:gd name="T54" fmla="+- 0 2150 2150"/>
                <a:gd name="T55" fmla="*/ 2150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8" y="29"/>
                  </a:lnTo>
                  <a:moveTo>
                    <a:pt x="0" y="58"/>
                  </a:moveTo>
                  <a:lnTo>
                    <a:pt x="68" y="58"/>
                  </a:lnTo>
                  <a:moveTo>
                    <a:pt x="0" y="90"/>
                  </a:moveTo>
                  <a:lnTo>
                    <a:pt x="68" y="90"/>
                  </a:lnTo>
                  <a:moveTo>
                    <a:pt x="0" y="119"/>
                  </a:moveTo>
                  <a:lnTo>
                    <a:pt x="68" y="119"/>
                  </a:lnTo>
                  <a:moveTo>
                    <a:pt x="0" y="151"/>
                  </a:moveTo>
                  <a:lnTo>
                    <a:pt x="68" y="151"/>
                  </a:lnTo>
                  <a:moveTo>
                    <a:pt x="0" y="180"/>
                  </a:moveTo>
                  <a:lnTo>
                    <a:pt x="68" y="180"/>
                  </a:lnTo>
                  <a:moveTo>
                    <a:pt x="0" y="0"/>
                  </a:moveTo>
                  <a:lnTo>
                    <a:pt x="68" y="0"/>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1" name="Freeform 31"/>
            <p:cNvSpPr>
              <a:spLocks/>
            </p:cNvSpPr>
            <p:nvPr/>
          </p:nvSpPr>
          <p:spPr bwMode="auto">
            <a:xfrm>
              <a:off x="8012" y="2362"/>
              <a:ext cx="40" cy="40"/>
            </a:xfrm>
            <a:custGeom>
              <a:avLst/>
              <a:gdLst>
                <a:gd name="T0" fmla="+- 0 8041 8012"/>
                <a:gd name="T1" fmla="*/ T0 w 40"/>
                <a:gd name="T2" fmla="+- 0 2362 2362"/>
                <a:gd name="T3" fmla="*/ 2362 h 40"/>
                <a:gd name="T4" fmla="+- 0 8020 8012"/>
                <a:gd name="T5" fmla="*/ T4 w 40"/>
                <a:gd name="T6" fmla="+- 0 2362 2362"/>
                <a:gd name="T7" fmla="*/ 2362 h 40"/>
                <a:gd name="T8" fmla="+- 0 8012 8012"/>
                <a:gd name="T9" fmla="*/ T8 w 40"/>
                <a:gd name="T10" fmla="+- 0 2373 2362"/>
                <a:gd name="T11" fmla="*/ 2373 h 40"/>
                <a:gd name="T12" fmla="+- 0 8012 8012"/>
                <a:gd name="T13" fmla="*/ T12 w 40"/>
                <a:gd name="T14" fmla="+- 0 2391 2362"/>
                <a:gd name="T15" fmla="*/ 2391 h 40"/>
                <a:gd name="T16" fmla="+- 0 8020 8012"/>
                <a:gd name="T17" fmla="*/ T16 w 40"/>
                <a:gd name="T18" fmla="+- 0 2402 2362"/>
                <a:gd name="T19" fmla="*/ 2402 h 40"/>
                <a:gd name="T20" fmla="+- 0 8041 8012"/>
                <a:gd name="T21" fmla="*/ T20 w 40"/>
                <a:gd name="T22" fmla="+- 0 2402 2362"/>
                <a:gd name="T23" fmla="*/ 2402 h 40"/>
                <a:gd name="T24" fmla="+- 0 8052 8012"/>
                <a:gd name="T25" fmla="*/ T24 w 40"/>
                <a:gd name="T26" fmla="+- 0 2391 2362"/>
                <a:gd name="T27" fmla="*/ 2391 h 40"/>
                <a:gd name="T28" fmla="+- 0 8052 8012"/>
                <a:gd name="T29" fmla="*/ T28 w 40"/>
                <a:gd name="T30" fmla="+- 0 2380 2362"/>
                <a:gd name="T31" fmla="*/ 2380 h 40"/>
                <a:gd name="T32" fmla="+- 0 8052 8012"/>
                <a:gd name="T33" fmla="*/ T32 w 40"/>
                <a:gd name="T34" fmla="+- 0 2373 2362"/>
                <a:gd name="T35" fmla="*/ 2373 h 40"/>
                <a:gd name="T36" fmla="+- 0 8041 8012"/>
                <a:gd name="T37" fmla="*/ T36 w 40"/>
                <a:gd name="T38" fmla="+- 0 2362 2362"/>
                <a:gd name="T39" fmla="*/ 2362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29" y="0"/>
                  </a:moveTo>
                  <a:lnTo>
                    <a:pt x="8" y="0"/>
                  </a:lnTo>
                  <a:lnTo>
                    <a:pt x="0" y="11"/>
                  </a:lnTo>
                  <a:lnTo>
                    <a:pt x="0" y="29"/>
                  </a:lnTo>
                  <a:lnTo>
                    <a:pt x="8" y="40"/>
                  </a:lnTo>
                  <a:lnTo>
                    <a:pt x="29" y="40"/>
                  </a:lnTo>
                  <a:lnTo>
                    <a:pt x="40" y="29"/>
                  </a:lnTo>
                  <a:lnTo>
                    <a:pt x="40" y="18"/>
                  </a:lnTo>
                  <a:lnTo>
                    <a:pt x="40"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8192" name="Freeform 32"/>
            <p:cNvSpPr>
              <a:spLocks/>
            </p:cNvSpPr>
            <p:nvPr/>
          </p:nvSpPr>
          <p:spPr bwMode="auto">
            <a:xfrm>
              <a:off x="8012" y="2362"/>
              <a:ext cx="40" cy="40"/>
            </a:xfrm>
            <a:custGeom>
              <a:avLst/>
              <a:gdLst>
                <a:gd name="T0" fmla="+- 0 8052 8012"/>
                <a:gd name="T1" fmla="*/ T0 w 40"/>
                <a:gd name="T2" fmla="+- 0 2380 2362"/>
                <a:gd name="T3" fmla="*/ 2380 h 40"/>
                <a:gd name="T4" fmla="+- 0 8052 8012"/>
                <a:gd name="T5" fmla="*/ T4 w 40"/>
                <a:gd name="T6" fmla="+- 0 2373 2362"/>
                <a:gd name="T7" fmla="*/ 2373 h 40"/>
                <a:gd name="T8" fmla="+- 0 8041 8012"/>
                <a:gd name="T9" fmla="*/ T8 w 40"/>
                <a:gd name="T10" fmla="+- 0 2362 2362"/>
                <a:gd name="T11" fmla="*/ 2362 h 40"/>
                <a:gd name="T12" fmla="+- 0 8030 8012"/>
                <a:gd name="T13" fmla="*/ T12 w 40"/>
                <a:gd name="T14" fmla="+- 0 2362 2362"/>
                <a:gd name="T15" fmla="*/ 2362 h 40"/>
                <a:gd name="T16" fmla="+- 0 8020 8012"/>
                <a:gd name="T17" fmla="*/ T16 w 40"/>
                <a:gd name="T18" fmla="+- 0 2362 2362"/>
                <a:gd name="T19" fmla="*/ 2362 h 40"/>
                <a:gd name="T20" fmla="+- 0 8012 8012"/>
                <a:gd name="T21" fmla="*/ T20 w 40"/>
                <a:gd name="T22" fmla="+- 0 2373 2362"/>
                <a:gd name="T23" fmla="*/ 2373 h 40"/>
                <a:gd name="T24" fmla="+- 0 8012 8012"/>
                <a:gd name="T25" fmla="*/ T24 w 40"/>
                <a:gd name="T26" fmla="+- 0 2380 2362"/>
                <a:gd name="T27" fmla="*/ 2380 h 40"/>
                <a:gd name="T28" fmla="+- 0 8012 8012"/>
                <a:gd name="T29" fmla="*/ T28 w 40"/>
                <a:gd name="T30" fmla="+- 0 2391 2362"/>
                <a:gd name="T31" fmla="*/ 2391 h 40"/>
                <a:gd name="T32" fmla="+- 0 8020 8012"/>
                <a:gd name="T33" fmla="*/ T32 w 40"/>
                <a:gd name="T34" fmla="+- 0 2402 2362"/>
                <a:gd name="T35" fmla="*/ 2402 h 40"/>
                <a:gd name="T36" fmla="+- 0 8030 8012"/>
                <a:gd name="T37" fmla="*/ T36 w 40"/>
                <a:gd name="T38" fmla="+- 0 2402 2362"/>
                <a:gd name="T39" fmla="*/ 2402 h 40"/>
                <a:gd name="T40" fmla="+- 0 8041 8012"/>
                <a:gd name="T41" fmla="*/ T40 w 40"/>
                <a:gd name="T42" fmla="+- 0 2402 2362"/>
                <a:gd name="T43" fmla="*/ 2402 h 40"/>
                <a:gd name="T44" fmla="+- 0 8052 8012"/>
                <a:gd name="T45" fmla="*/ T44 w 40"/>
                <a:gd name="T46" fmla="+- 0 2391 2362"/>
                <a:gd name="T47" fmla="*/ 2391 h 40"/>
                <a:gd name="T48" fmla="+- 0 8052 8012"/>
                <a:gd name="T49" fmla="*/ T48 w 40"/>
                <a:gd name="T50" fmla="+- 0 2380 2362"/>
                <a:gd name="T51" fmla="*/ 2380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40" y="18"/>
                  </a:moveTo>
                  <a:lnTo>
                    <a:pt x="40" y="11"/>
                  </a:lnTo>
                  <a:lnTo>
                    <a:pt x="29" y="0"/>
                  </a:lnTo>
                  <a:lnTo>
                    <a:pt x="18" y="0"/>
                  </a:lnTo>
                  <a:lnTo>
                    <a:pt x="8" y="0"/>
                  </a:lnTo>
                  <a:lnTo>
                    <a:pt x="0" y="11"/>
                  </a:lnTo>
                  <a:lnTo>
                    <a:pt x="0" y="18"/>
                  </a:lnTo>
                  <a:lnTo>
                    <a:pt x="0" y="29"/>
                  </a:lnTo>
                  <a:lnTo>
                    <a:pt x="8" y="40"/>
                  </a:lnTo>
                  <a:lnTo>
                    <a:pt x="18" y="40"/>
                  </a:lnTo>
                  <a:lnTo>
                    <a:pt x="29" y="40"/>
                  </a:lnTo>
                  <a:lnTo>
                    <a:pt x="40" y="29"/>
                  </a:lnTo>
                  <a:lnTo>
                    <a:pt x="40" y="18"/>
                  </a:lnTo>
                  <a:close/>
                </a:path>
              </a:pathLst>
            </a:custGeom>
            <a:noFill/>
            <a:ln w="7722">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193" name="Line 33"/>
            <p:cNvSpPr>
              <a:spLocks noChangeShapeType="1"/>
            </p:cNvSpPr>
            <p:nvPr/>
          </p:nvSpPr>
          <p:spPr bwMode="auto">
            <a:xfrm>
              <a:off x="9110" y="2125"/>
              <a:ext cx="0" cy="237"/>
            </a:xfrm>
            <a:prstGeom prst="line">
              <a:avLst/>
            </a:prstGeom>
            <a:noFill/>
            <a:ln w="12878">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194" name="AutoShape 34"/>
            <p:cNvSpPr>
              <a:spLocks/>
            </p:cNvSpPr>
            <p:nvPr/>
          </p:nvSpPr>
          <p:spPr bwMode="auto">
            <a:xfrm>
              <a:off x="9074" y="2149"/>
              <a:ext cx="69" cy="180"/>
            </a:xfrm>
            <a:custGeom>
              <a:avLst/>
              <a:gdLst>
                <a:gd name="T0" fmla="+- 0 9074 9074"/>
                <a:gd name="T1" fmla="*/ T0 w 69"/>
                <a:gd name="T2" fmla="+- 0 2179 2150"/>
                <a:gd name="T3" fmla="*/ 2179 h 180"/>
                <a:gd name="T4" fmla="+- 0 9143 9074"/>
                <a:gd name="T5" fmla="*/ T4 w 69"/>
                <a:gd name="T6" fmla="+- 0 2179 2150"/>
                <a:gd name="T7" fmla="*/ 2179 h 180"/>
                <a:gd name="T8" fmla="+- 0 9074 9074"/>
                <a:gd name="T9" fmla="*/ T8 w 69"/>
                <a:gd name="T10" fmla="+- 0 2208 2150"/>
                <a:gd name="T11" fmla="*/ 2208 h 180"/>
                <a:gd name="T12" fmla="+- 0 9143 9074"/>
                <a:gd name="T13" fmla="*/ T12 w 69"/>
                <a:gd name="T14" fmla="+- 0 2208 2150"/>
                <a:gd name="T15" fmla="*/ 2208 h 180"/>
                <a:gd name="T16" fmla="+- 0 9074 9074"/>
                <a:gd name="T17" fmla="*/ T16 w 69"/>
                <a:gd name="T18" fmla="+- 0 2240 2150"/>
                <a:gd name="T19" fmla="*/ 2240 h 180"/>
                <a:gd name="T20" fmla="+- 0 9143 9074"/>
                <a:gd name="T21" fmla="*/ T20 w 69"/>
                <a:gd name="T22" fmla="+- 0 2240 2150"/>
                <a:gd name="T23" fmla="*/ 2240 h 180"/>
                <a:gd name="T24" fmla="+- 0 9074 9074"/>
                <a:gd name="T25" fmla="*/ T24 w 69"/>
                <a:gd name="T26" fmla="+- 0 2269 2150"/>
                <a:gd name="T27" fmla="*/ 2269 h 180"/>
                <a:gd name="T28" fmla="+- 0 9143 9074"/>
                <a:gd name="T29" fmla="*/ T28 w 69"/>
                <a:gd name="T30" fmla="+- 0 2269 2150"/>
                <a:gd name="T31" fmla="*/ 2269 h 180"/>
                <a:gd name="T32" fmla="+- 0 9074 9074"/>
                <a:gd name="T33" fmla="*/ T32 w 69"/>
                <a:gd name="T34" fmla="+- 0 2301 2150"/>
                <a:gd name="T35" fmla="*/ 2301 h 180"/>
                <a:gd name="T36" fmla="+- 0 9143 9074"/>
                <a:gd name="T37" fmla="*/ T36 w 69"/>
                <a:gd name="T38" fmla="+- 0 2301 2150"/>
                <a:gd name="T39" fmla="*/ 2301 h 180"/>
                <a:gd name="T40" fmla="+- 0 9074 9074"/>
                <a:gd name="T41" fmla="*/ T40 w 69"/>
                <a:gd name="T42" fmla="+- 0 2330 2150"/>
                <a:gd name="T43" fmla="*/ 2330 h 180"/>
                <a:gd name="T44" fmla="+- 0 9143 9074"/>
                <a:gd name="T45" fmla="*/ T44 w 69"/>
                <a:gd name="T46" fmla="+- 0 2330 2150"/>
                <a:gd name="T47" fmla="*/ 2330 h 180"/>
                <a:gd name="T48" fmla="+- 0 9074 9074"/>
                <a:gd name="T49" fmla="*/ T48 w 69"/>
                <a:gd name="T50" fmla="+- 0 2150 2150"/>
                <a:gd name="T51" fmla="*/ 2150 h 180"/>
                <a:gd name="T52" fmla="+- 0 9143 9074"/>
                <a:gd name="T53" fmla="*/ T52 w 69"/>
                <a:gd name="T54" fmla="+- 0 2150 2150"/>
                <a:gd name="T55" fmla="*/ 2150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9" y="29"/>
                  </a:lnTo>
                  <a:moveTo>
                    <a:pt x="0" y="58"/>
                  </a:moveTo>
                  <a:lnTo>
                    <a:pt x="69" y="58"/>
                  </a:lnTo>
                  <a:moveTo>
                    <a:pt x="0" y="90"/>
                  </a:moveTo>
                  <a:lnTo>
                    <a:pt x="69" y="90"/>
                  </a:lnTo>
                  <a:moveTo>
                    <a:pt x="0" y="119"/>
                  </a:moveTo>
                  <a:lnTo>
                    <a:pt x="69" y="119"/>
                  </a:lnTo>
                  <a:moveTo>
                    <a:pt x="0" y="151"/>
                  </a:moveTo>
                  <a:lnTo>
                    <a:pt x="69" y="151"/>
                  </a:lnTo>
                  <a:moveTo>
                    <a:pt x="0" y="180"/>
                  </a:moveTo>
                  <a:lnTo>
                    <a:pt x="69" y="180"/>
                  </a:lnTo>
                  <a:moveTo>
                    <a:pt x="0" y="0"/>
                  </a:moveTo>
                  <a:lnTo>
                    <a:pt x="69" y="0"/>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195" name="Freeform 35"/>
            <p:cNvSpPr>
              <a:spLocks/>
            </p:cNvSpPr>
            <p:nvPr/>
          </p:nvSpPr>
          <p:spPr bwMode="auto">
            <a:xfrm>
              <a:off x="9088" y="2362"/>
              <a:ext cx="40" cy="40"/>
            </a:xfrm>
            <a:custGeom>
              <a:avLst/>
              <a:gdLst>
                <a:gd name="T0" fmla="+- 0 9118 9089"/>
                <a:gd name="T1" fmla="*/ T0 w 40"/>
                <a:gd name="T2" fmla="+- 0 2362 2362"/>
                <a:gd name="T3" fmla="*/ 2362 h 40"/>
                <a:gd name="T4" fmla="+- 0 9100 9089"/>
                <a:gd name="T5" fmla="*/ T4 w 40"/>
                <a:gd name="T6" fmla="+- 0 2362 2362"/>
                <a:gd name="T7" fmla="*/ 2362 h 40"/>
                <a:gd name="T8" fmla="+- 0 9089 9089"/>
                <a:gd name="T9" fmla="*/ T8 w 40"/>
                <a:gd name="T10" fmla="+- 0 2373 2362"/>
                <a:gd name="T11" fmla="*/ 2373 h 40"/>
                <a:gd name="T12" fmla="+- 0 9089 9089"/>
                <a:gd name="T13" fmla="*/ T12 w 40"/>
                <a:gd name="T14" fmla="+- 0 2391 2362"/>
                <a:gd name="T15" fmla="*/ 2391 h 40"/>
                <a:gd name="T16" fmla="+- 0 9100 9089"/>
                <a:gd name="T17" fmla="*/ T16 w 40"/>
                <a:gd name="T18" fmla="+- 0 2402 2362"/>
                <a:gd name="T19" fmla="*/ 2402 h 40"/>
                <a:gd name="T20" fmla="+- 0 9118 9089"/>
                <a:gd name="T21" fmla="*/ T20 w 40"/>
                <a:gd name="T22" fmla="+- 0 2402 2362"/>
                <a:gd name="T23" fmla="*/ 2402 h 40"/>
                <a:gd name="T24" fmla="+- 0 9128 9089"/>
                <a:gd name="T25" fmla="*/ T24 w 40"/>
                <a:gd name="T26" fmla="+- 0 2391 2362"/>
                <a:gd name="T27" fmla="*/ 2391 h 40"/>
                <a:gd name="T28" fmla="+- 0 9128 9089"/>
                <a:gd name="T29" fmla="*/ T28 w 40"/>
                <a:gd name="T30" fmla="+- 0 2380 2362"/>
                <a:gd name="T31" fmla="*/ 2380 h 40"/>
                <a:gd name="T32" fmla="+- 0 9128 9089"/>
                <a:gd name="T33" fmla="*/ T32 w 40"/>
                <a:gd name="T34" fmla="+- 0 2373 2362"/>
                <a:gd name="T35" fmla="*/ 2373 h 40"/>
                <a:gd name="T36" fmla="+- 0 9118 9089"/>
                <a:gd name="T37" fmla="*/ T36 w 40"/>
                <a:gd name="T38" fmla="+- 0 2362 2362"/>
                <a:gd name="T39" fmla="*/ 2362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29" y="0"/>
                  </a:moveTo>
                  <a:lnTo>
                    <a:pt x="11" y="0"/>
                  </a:lnTo>
                  <a:lnTo>
                    <a:pt x="0" y="11"/>
                  </a:lnTo>
                  <a:lnTo>
                    <a:pt x="0" y="29"/>
                  </a:lnTo>
                  <a:lnTo>
                    <a:pt x="11" y="40"/>
                  </a:lnTo>
                  <a:lnTo>
                    <a:pt x="29" y="40"/>
                  </a:lnTo>
                  <a:lnTo>
                    <a:pt x="39" y="29"/>
                  </a:lnTo>
                  <a:lnTo>
                    <a:pt x="39" y="18"/>
                  </a:lnTo>
                  <a:lnTo>
                    <a:pt x="39"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8196" name="Freeform 36"/>
            <p:cNvSpPr>
              <a:spLocks/>
            </p:cNvSpPr>
            <p:nvPr/>
          </p:nvSpPr>
          <p:spPr bwMode="auto">
            <a:xfrm>
              <a:off x="9088" y="2362"/>
              <a:ext cx="40" cy="40"/>
            </a:xfrm>
            <a:custGeom>
              <a:avLst/>
              <a:gdLst>
                <a:gd name="T0" fmla="+- 0 9128 9089"/>
                <a:gd name="T1" fmla="*/ T0 w 40"/>
                <a:gd name="T2" fmla="+- 0 2380 2362"/>
                <a:gd name="T3" fmla="*/ 2380 h 40"/>
                <a:gd name="T4" fmla="+- 0 9128 9089"/>
                <a:gd name="T5" fmla="*/ T4 w 40"/>
                <a:gd name="T6" fmla="+- 0 2373 2362"/>
                <a:gd name="T7" fmla="*/ 2373 h 40"/>
                <a:gd name="T8" fmla="+- 0 9118 9089"/>
                <a:gd name="T9" fmla="*/ T8 w 40"/>
                <a:gd name="T10" fmla="+- 0 2362 2362"/>
                <a:gd name="T11" fmla="*/ 2362 h 40"/>
                <a:gd name="T12" fmla="+- 0 9110 9089"/>
                <a:gd name="T13" fmla="*/ T12 w 40"/>
                <a:gd name="T14" fmla="+- 0 2362 2362"/>
                <a:gd name="T15" fmla="*/ 2362 h 40"/>
                <a:gd name="T16" fmla="+- 0 9100 9089"/>
                <a:gd name="T17" fmla="*/ T16 w 40"/>
                <a:gd name="T18" fmla="+- 0 2362 2362"/>
                <a:gd name="T19" fmla="*/ 2362 h 40"/>
                <a:gd name="T20" fmla="+- 0 9089 9089"/>
                <a:gd name="T21" fmla="*/ T20 w 40"/>
                <a:gd name="T22" fmla="+- 0 2373 2362"/>
                <a:gd name="T23" fmla="*/ 2373 h 40"/>
                <a:gd name="T24" fmla="+- 0 9089 9089"/>
                <a:gd name="T25" fmla="*/ T24 w 40"/>
                <a:gd name="T26" fmla="+- 0 2380 2362"/>
                <a:gd name="T27" fmla="*/ 2380 h 40"/>
                <a:gd name="T28" fmla="+- 0 9089 9089"/>
                <a:gd name="T29" fmla="*/ T28 w 40"/>
                <a:gd name="T30" fmla="+- 0 2391 2362"/>
                <a:gd name="T31" fmla="*/ 2391 h 40"/>
                <a:gd name="T32" fmla="+- 0 9100 9089"/>
                <a:gd name="T33" fmla="*/ T32 w 40"/>
                <a:gd name="T34" fmla="+- 0 2402 2362"/>
                <a:gd name="T35" fmla="*/ 2402 h 40"/>
                <a:gd name="T36" fmla="+- 0 9110 9089"/>
                <a:gd name="T37" fmla="*/ T36 w 40"/>
                <a:gd name="T38" fmla="+- 0 2402 2362"/>
                <a:gd name="T39" fmla="*/ 2402 h 40"/>
                <a:gd name="T40" fmla="+- 0 9118 9089"/>
                <a:gd name="T41" fmla="*/ T40 w 40"/>
                <a:gd name="T42" fmla="+- 0 2402 2362"/>
                <a:gd name="T43" fmla="*/ 2402 h 40"/>
                <a:gd name="T44" fmla="+- 0 9128 9089"/>
                <a:gd name="T45" fmla="*/ T44 w 40"/>
                <a:gd name="T46" fmla="+- 0 2391 2362"/>
                <a:gd name="T47" fmla="*/ 2391 h 40"/>
                <a:gd name="T48" fmla="+- 0 9128 9089"/>
                <a:gd name="T49" fmla="*/ T48 w 40"/>
                <a:gd name="T50" fmla="+- 0 2380 2362"/>
                <a:gd name="T51" fmla="*/ 2380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39" y="18"/>
                  </a:moveTo>
                  <a:lnTo>
                    <a:pt x="39" y="11"/>
                  </a:lnTo>
                  <a:lnTo>
                    <a:pt x="29" y="0"/>
                  </a:lnTo>
                  <a:lnTo>
                    <a:pt x="21" y="0"/>
                  </a:lnTo>
                  <a:lnTo>
                    <a:pt x="11" y="0"/>
                  </a:lnTo>
                  <a:lnTo>
                    <a:pt x="0" y="11"/>
                  </a:lnTo>
                  <a:lnTo>
                    <a:pt x="0" y="18"/>
                  </a:lnTo>
                  <a:lnTo>
                    <a:pt x="0" y="29"/>
                  </a:lnTo>
                  <a:lnTo>
                    <a:pt x="11" y="40"/>
                  </a:lnTo>
                  <a:lnTo>
                    <a:pt x="21" y="40"/>
                  </a:lnTo>
                  <a:lnTo>
                    <a:pt x="29" y="40"/>
                  </a:lnTo>
                  <a:lnTo>
                    <a:pt x="39" y="29"/>
                  </a:lnTo>
                  <a:lnTo>
                    <a:pt x="39" y="18"/>
                  </a:lnTo>
                  <a:close/>
                </a:path>
              </a:pathLst>
            </a:custGeom>
            <a:noFill/>
            <a:ln w="7722">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197" name="Line 37"/>
            <p:cNvSpPr>
              <a:spLocks noChangeShapeType="1"/>
            </p:cNvSpPr>
            <p:nvPr/>
          </p:nvSpPr>
          <p:spPr bwMode="auto">
            <a:xfrm>
              <a:off x="5856" y="2125"/>
              <a:ext cx="0" cy="237"/>
            </a:xfrm>
            <a:prstGeom prst="line">
              <a:avLst/>
            </a:prstGeom>
            <a:noFill/>
            <a:ln w="12878">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198" name="AutoShape 38"/>
            <p:cNvSpPr>
              <a:spLocks/>
            </p:cNvSpPr>
            <p:nvPr/>
          </p:nvSpPr>
          <p:spPr bwMode="auto">
            <a:xfrm>
              <a:off x="5823" y="2149"/>
              <a:ext cx="69" cy="180"/>
            </a:xfrm>
            <a:custGeom>
              <a:avLst/>
              <a:gdLst>
                <a:gd name="T0" fmla="+- 0 5824 5824"/>
                <a:gd name="T1" fmla="*/ T0 w 69"/>
                <a:gd name="T2" fmla="+- 0 2179 2150"/>
                <a:gd name="T3" fmla="*/ 2179 h 180"/>
                <a:gd name="T4" fmla="+- 0 5892 5824"/>
                <a:gd name="T5" fmla="*/ T4 w 69"/>
                <a:gd name="T6" fmla="+- 0 2179 2150"/>
                <a:gd name="T7" fmla="*/ 2179 h 180"/>
                <a:gd name="T8" fmla="+- 0 5824 5824"/>
                <a:gd name="T9" fmla="*/ T8 w 69"/>
                <a:gd name="T10" fmla="+- 0 2208 2150"/>
                <a:gd name="T11" fmla="*/ 2208 h 180"/>
                <a:gd name="T12" fmla="+- 0 5892 5824"/>
                <a:gd name="T13" fmla="*/ T12 w 69"/>
                <a:gd name="T14" fmla="+- 0 2208 2150"/>
                <a:gd name="T15" fmla="*/ 2208 h 180"/>
                <a:gd name="T16" fmla="+- 0 5824 5824"/>
                <a:gd name="T17" fmla="*/ T16 w 69"/>
                <a:gd name="T18" fmla="+- 0 2240 2150"/>
                <a:gd name="T19" fmla="*/ 2240 h 180"/>
                <a:gd name="T20" fmla="+- 0 5892 5824"/>
                <a:gd name="T21" fmla="*/ T20 w 69"/>
                <a:gd name="T22" fmla="+- 0 2240 2150"/>
                <a:gd name="T23" fmla="*/ 2240 h 180"/>
                <a:gd name="T24" fmla="+- 0 5824 5824"/>
                <a:gd name="T25" fmla="*/ T24 w 69"/>
                <a:gd name="T26" fmla="+- 0 2269 2150"/>
                <a:gd name="T27" fmla="*/ 2269 h 180"/>
                <a:gd name="T28" fmla="+- 0 5892 5824"/>
                <a:gd name="T29" fmla="*/ T28 w 69"/>
                <a:gd name="T30" fmla="+- 0 2269 2150"/>
                <a:gd name="T31" fmla="*/ 2269 h 180"/>
                <a:gd name="T32" fmla="+- 0 5824 5824"/>
                <a:gd name="T33" fmla="*/ T32 w 69"/>
                <a:gd name="T34" fmla="+- 0 2301 2150"/>
                <a:gd name="T35" fmla="*/ 2301 h 180"/>
                <a:gd name="T36" fmla="+- 0 5892 5824"/>
                <a:gd name="T37" fmla="*/ T36 w 69"/>
                <a:gd name="T38" fmla="+- 0 2301 2150"/>
                <a:gd name="T39" fmla="*/ 2301 h 180"/>
                <a:gd name="T40" fmla="+- 0 5824 5824"/>
                <a:gd name="T41" fmla="*/ T40 w 69"/>
                <a:gd name="T42" fmla="+- 0 2330 2150"/>
                <a:gd name="T43" fmla="*/ 2330 h 180"/>
                <a:gd name="T44" fmla="+- 0 5892 5824"/>
                <a:gd name="T45" fmla="*/ T44 w 69"/>
                <a:gd name="T46" fmla="+- 0 2330 2150"/>
                <a:gd name="T47" fmla="*/ 2330 h 180"/>
                <a:gd name="T48" fmla="+- 0 5824 5824"/>
                <a:gd name="T49" fmla="*/ T48 w 69"/>
                <a:gd name="T50" fmla="+- 0 2150 2150"/>
                <a:gd name="T51" fmla="*/ 2150 h 180"/>
                <a:gd name="T52" fmla="+- 0 5892 5824"/>
                <a:gd name="T53" fmla="*/ T52 w 69"/>
                <a:gd name="T54" fmla="+- 0 2150 2150"/>
                <a:gd name="T55" fmla="*/ 2150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8" y="29"/>
                  </a:lnTo>
                  <a:moveTo>
                    <a:pt x="0" y="58"/>
                  </a:moveTo>
                  <a:lnTo>
                    <a:pt x="68" y="58"/>
                  </a:lnTo>
                  <a:moveTo>
                    <a:pt x="0" y="90"/>
                  </a:moveTo>
                  <a:lnTo>
                    <a:pt x="68" y="90"/>
                  </a:lnTo>
                  <a:moveTo>
                    <a:pt x="0" y="119"/>
                  </a:moveTo>
                  <a:lnTo>
                    <a:pt x="68" y="119"/>
                  </a:lnTo>
                  <a:moveTo>
                    <a:pt x="0" y="151"/>
                  </a:moveTo>
                  <a:lnTo>
                    <a:pt x="68" y="151"/>
                  </a:lnTo>
                  <a:moveTo>
                    <a:pt x="0" y="180"/>
                  </a:moveTo>
                  <a:lnTo>
                    <a:pt x="68" y="180"/>
                  </a:lnTo>
                  <a:moveTo>
                    <a:pt x="0" y="0"/>
                  </a:moveTo>
                  <a:lnTo>
                    <a:pt x="68" y="0"/>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199" name="Freeform 39"/>
            <p:cNvSpPr>
              <a:spLocks/>
            </p:cNvSpPr>
            <p:nvPr/>
          </p:nvSpPr>
          <p:spPr bwMode="auto">
            <a:xfrm>
              <a:off x="5837" y="2362"/>
              <a:ext cx="40" cy="40"/>
            </a:xfrm>
            <a:custGeom>
              <a:avLst/>
              <a:gdLst>
                <a:gd name="T0" fmla="+- 0 5867 5838"/>
                <a:gd name="T1" fmla="*/ T0 w 40"/>
                <a:gd name="T2" fmla="+- 0 2362 2362"/>
                <a:gd name="T3" fmla="*/ 2362 h 40"/>
                <a:gd name="T4" fmla="+- 0 5845 5838"/>
                <a:gd name="T5" fmla="*/ T4 w 40"/>
                <a:gd name="T6" fmla="+- 0 2362 2362"/>
                <a:gd name="T7" fmla="*/ 2362 h 40"/>
                <a:gd name="T8" fmla="+- 0 5838 5838"/>
                <a:gd name="T9" fmla="*/ T8 w 40"/>
                <a:gd name="T10" fmla="+- 0 2373 2362"/>
                <a:gd name="T11" fmla="*/ 2373 h 40"/>
                <a:gd name="T12" fmla="+- 0 5838 5838"/>
                <a:gd name="T13" fmla="*/ T12 w 40"/>
                <a:gd name="T14" fmla="+- 0 2391 2362"/>
                <a:gd name="T15" fmla="*/ 2391 h 40"/>
                <a:gd name="T16" fmla="+- 0 5845 5838"/>
                <a:gd name="T17" fmla="*/ T16 w 40"/>
                <a:gd name="T18" fmla="+- 0 2402 2362"/>
                <a:gd name="T19" fmla="*/ 2402 h 40"/>
                <a:gd name="T20" fmla="+- 0 5867 5838"/>
                <a:gd name="T21" fmla="*/ T20 w 40"/>
                <a:gd name="T22" fmla="+- 0 2402 2362"/>
                <a:gd name="T23" fmla="*/ 2402 h 40"/>
                <a:gd name="T24" fmla="+- 0 5878 5838"/>
                <a:gd name="T25" fmla="*/ T24 w 40"/>
                <a:gd name="T26" fmla="+- 0 2391 2362"/>
                <a:gd name="T27" fmla="*/ 2391 h 40"/>
                <a:gd name="T28" fmla="+- 0 5878 5838"/>
                <a:gd name="T29" fmla="*/ T28 w 40"/>
                <a:gd name="T30" fmla="+- 0 2380 2362"/>
                <a:gd name="T31" fmla="*/ 2380 h 40"/>
                <a:gd name="T32" fmla="+- 0 5878 5838"/>
                <a:gd name="T33" fmla="*/ T32 w 40"/>
                <a:gd name="T34" fmla="+- 0 2373 2362"/>
                <a:gd name="T35" fmla="*/ 2373 h 40"/>
                <a:gd name="T36" fmla="+- 0 5867 5838"/>
                <a:gd name="T37" fmla="*/ T36 w 40"/>
                <a:gd name="T38" fmla="+- 0 2362 2362"/>
                <a:gd name="T39" fmla="*/ 2362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29" y="0"/>
                  </a:moveTo>
                  <a:lnTo>
                    <a:pt x="7" y="0"/>
                  </a:lnTo>
                  <a:lnTo>
                    <a:pt x="0" y="11"/>
                  </a:lnTo>
                  <a:lnTo>
                    <a:pt x="0" y="29"/>
                  </a:lnTo>
                  <a:lnTo>
                    <a:pt x="7" y="40"/>
                  </a:lnTo>
                  <a:lnTo>
                    <a:pt x="29" y="40"/>
                  </a:lnTo>
                  <a:lnTo>
                    <a:pt x="40" y="29"/>
                  </a:lnTo>
                  <a:lnTo>
                    <a:pt x="40" y="18"/>
                  </a:lnTo>
                  <a:lnTo>
                    <a:pt x="40" y="11"/>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8200" name="Freeform 40"/>
            <p:cNvSpPr>
              <a:spLocks/>
            </p:cNvSpPr>
            <p:nvPr/>
          </p:nvSpPr>
          <p:spPr bwMode="auto">
            <a:xfrm>
              <a:off x="5837" y="2362"/>
              <a:ext cx="40" cy="40"/>
            </a:xfrm>
            <a:custGeom>
              <a:avLst/>
              <a:gdLst>
                <a:gd name="T0" fmla="+- 0 5878 5838"/>
                <a:gd name="T1" fmla="*/ T0 w 40"/>
                <a:gd name="T2" fmla="+- 0 2380 2362"/>
                <a:gd name="T3" fmla="*/ 2380 h 40"/>
                <a:gd name="T4" fmla="+- 0 5878 5838"/>
                <a:gd name="T5" fmla="*/ T4 w 40"/>
                <a:gd name="T6" fmla="+- 0 2373 2362"/>
                <a:gd name="T7" fmla="*/ 2373 h 40"/>
                <a:gd name="T8" fmla="+- 0 5867 5838"/>
                <a:gd name="T9" fmla="*/ T8 w 40"/>
                <a:gd name="T10" fmla="+- 0 2362 2362"/>
                <a:gd name="T11" fmla="*/ 2362 h 40"/>
                <a:gd name="T12" fmla="+- 0 5856 5838"/>
                <a:gd name="T13" fmla="*/ T12 w 40"/>
                <a:gd name="T14" fmla="+- 0 2362 2362"/>
                <a:gd name="T15" fmla="*/ 2362 h 40"/>
                <a:gd name="T16" fmla="+- 0 5845 5838"/>
                <a:gd name="T17" fmla="*/ T16 w 40"/>
                <a:gd name="T18" fmla="+- 0 2362 2362"/>
                <a:gd name="T19" fmla="*/ 2362 h 40"/>
                <a:gd name="T20" fmla="+- 0 5838 5838"/>
                <a:gd name="T21" fmla="*/ T20 w 40"/>
                <a:gd name="T22" fmla="+- 0 2373 2362"/>
                <a:gd name="T23" fmla="*/ 2373 h 40"/>
                <a:gd name="T24" fmla="+- 0 5838 5838"/>
                <a:gd name="T25" fmla="*/ T24 w 40"/>
                <a:gd name="T26" fmla="+- 0 2380 2362"/>
                <a:gd name="T27" fmla="*/ 2380 h 40"/>
                <a:gd name="T28" fmla="+- 0 5838 5838"/>
                <a:gd name="T29" fmla="*/ T28 w 40"/>
                <a:gd name="T30" fmla="+- 0 2391 2362"/>
                <a:gd name="T31" fmla="*/ 2391 h 40"/>
                <a:gd name="T32" fmla="+- 0 5845 5838"/>
                <a:gd name="T33" fmla="*/ T32 w 40"/>
                <a:gd name="T34" fmla="+- 0 2402 2362"/>
                <a:gd name="T35" fmla="*/ 2402 h 40"/>
                <a:gd name="T36" fmla="+- 0 5856 5838"/>
                <a:gd name="T37" fmla="*/ T36 w 40"/>
                <a:gd name="T38" fmla="+- 0 2402 2362"/>
                <a:gd name="T39" fmla="*/ 2402 h 40"/>
                <a:gd name="T40" fmla="+- 0 5867 5838"/>
                <a:gd name="T41" fmla="*/ T40 w 40"/>
                <a:gd name="T42" fmla="+- 0 2402 2362"/>
                <a:gd name="T43" fmla="*/ 2402 h 40"/>
                <a:gd name="T44" fmla="+- 0 5878 5838"/>
                <a:gd name="T45" fmla="*/ T44 w 40"/>
                <a:gd name="T46" fmla="+- 0 2391 2362"/>
                <a:gd name="T47" fmla="*/ 2391 h 40"/>
                <a:gd name="T48" fmla="+- 0 5878 5838"/>
                <a:gd name="T49" fmla="*/ T48 w 40"/>
                <a:gd name="T50" fmla="+- 0 2380 2362"/>
                <a:gd name="T51" fmla="*/ 2380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40" y="18"/>
                  </a:moveTo>
                  <a:lnTo>
                    <a:pt x="40" y="11"/>
                  </a:lnTo>
                  <a:lnTo>
                    <a:pt x="29" y="0"/>
                  </a:lnTo>
                  <a:lnTo>
                    <a:pt x="18" y="0"/>
                  </a:lnTo>
                  <a:lnTo>
                    <a:pt x="7" y="0"/>
                  </a:lnTo>
                  <a:lnTo>
                    <a:pt x="0" y="11"/>
                  </a:lnTo>
                  <a:lnTo>
                    <a:pt x="0" y="18"/>
                  </a:lnTo>
                  <a:lnTo>
                    <a:pt x="0" y="29"/>
                  </a:lnTo>
                  <a:lnTo>
                    <a:pt x="7" y="40"/>
                  </a:lnTo>
                  <a:lnTo>
                    <a:pt x="18" y="40"/>
                  </a:lnTo>
                  <a:lnTo>
                    <a:pt x="29" y="40"/>
                  </a:lnTo>
                  <a:lnTo>
                    <a:pt x="40" y="29"/>
                  </a:lnTo>
                  <a:lnTo>
                    <a:pt x="40" y="18"/>
                  </a:lnTo>
                  <a:close/>
                </a:path>
              </a:pathLst>
            </a:custGeom>
            <a:noFill/>
            <a:ln w="7722">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03" name="Line 41"/>
            <p:cNvSpPr>
              <a:spLocks noChangeShapeType="1"/>
            </p:cNvSpPr>
            <p:nvPr/>
          </p:nvSpPr>
          <p:spPr bwMode="auto">
            <a:xfrm>
              <a:off x="3718" y="2125"/>
              <a:ext cx="0" cy="237"/>
            </a:xfrm>
            <a:prstGeom prst="line">
              <a:avLst/>
            </a:prstGeom>
            <a:noFill/>
            <a:ln w="12878">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04" name="AutoShape 42"/>
            <p:cNvSpPr>
              <a:spLocks/>
            </p:cNvSpPr>
            <p:nvPr/>
          </p:nvSpPr>
          <p:spPr bwMode="auto">
            <a:xfrm>
              <a:off x="3681" y="2149"/>
              <a:ext cx="69" cy="180"/>
            </a:xfrm>
            <a:custGeom>
              <a:avLst/>
              <a:gdLst>
                <a:gd name="T0" fmla="+- 0 3682 3682"/>
                <a:gd name="T1" fmla="*/ T0 w 69"/>
                <a:gd name="T2" fmla="+- 0 2179 2150"/>
                <a:gd name="T3" fmla="*/ 2179 h 180"/>
                <a:gd name="T4" fmla="+- 0 3750 3682"/>
                <a:gd name="T5" fmla="*/ T4 w 69"/>
                <a:gd name="T6" fmla="+- 0 2179 2150"/>
                <a:gd name="T7" fmla="*/ 2179 h 180"/>
                <a:gd name="T8" fmla="+- 0 3682 3682"/>
                <a:gd name="T9" fmla="*/ T8 w 69"/>
                <a:gd name="T10" fmla="+- 0 2208 2150"/>
                <a:gd name="T11" fmla="*/ 2208 h 180"/>
                <a:gd name="T12" fmla="+- 0 3750 3682"/>
                <a:gd name="T13" fmla="*/ T12 w 69"/>
                <a:gd name="T14" fmla="+- 0 2208 2150"/>
                <a:gd name="T15" fmla="*/ 2208 h 180"/>
                <a:gd name="T16" fmla="+- 0 3682 3682"/>
                <a:gd name="T17" fmla="*/ T16 w 69"/>
                <a:gd name="T18" fmla="+- 0 2240 2150"/>
                <a:gd name="T19" fmla="*/ 2240 h 180"/>
                <a:gd name="T20" fmla="+- 0 3750 3682"/>
                <a:gd name="T21" fmla="*/ T20 w 69"/>
                <a:gd name="T22" fmla="+- 0 2240 2150"/>
                <a:gd name="T23" fmla="*/ 2240 h 180"/>
                <a:gd name="T24" fmla="+- 0 3682 3682"/>
                <a:gd name="T25" fmla="*/ T24 w 69"/>
                <a:gd name="T26" fmla="+- 0 2269 2150"/>
                <a:gd name="T27" fmla="*/ 2269 h 180"/>
                <a:gd name="T28" fmla="+- 0 3750 3682"/>
                <a:gd name="T29" fmla="*/ T28 w 69"/>
                <a:gd name="T30" fmla="+- 0 2269 2150"/>
                <a:gd name="T31" fmla="*/ 2269 h 180"/>
                <a:gd name="T32" fmla="+- 0 3682 3682"/>
                <a:gd name="T33" fmla="*/ T32 w 69"/>
                <a:gd name="T34" fmla="+- 0 2301 2150"/>
                <a:gd name="T35" fmla="*/ 2301 h 180"/>
                <a:gd name="T36" fmla="+- 0 3750 3682"/>
                <a:gd name="T37" fmla="*/ T36 w 69"/>
                <a:gd name="T38" fmla="+- 0 2301 2150"/>
                <a:gd name="T39" fmla="*/ 2301 h 180"/>
                <a:gd name="T40" fmla="+- 0 3682 3682"/>
                <a:gd name="T41" fmla="*/ T40 w 69"/>
                <a:gd name="T42" fmla="+- 0 2330 2150"/>
                <a:gd name="T43" fmla="*/ 2330 h 180"/>
                <a:gd name="T44" fmla="+- 0 3750 3682"/>
                <a:gd name="T45" fmla="*/ T44 w 69"/>
                <a:gd name="T46" fmla="+- 0 2330 2150"/>
                <a:gd name="T47" fmla="*/ 2330 h 180"/>
                <a:gd name="T48" fmla="+- 0 3682 3682"/>
                <a:gd name="T49" fmla="*/ T48 w 69"/>
                <a:gd name="T50" fmla="+- 0 2150 2150"/>
                <a:gd name="T51" fmla="*/ 2150 h 180"/>
                <a:gd name="T52" fmla="+- 0 3750 3682"/>
                <a:gd name="T53" fmla="*/ T52 w 69"/>
                <a:gd name="T54" fmla="+- 0 2150 2150"/>
                <a:gd name="T55" fmla="*/ 2150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8" y="29"/>
                  </a:lnTo>
                  <a:moveTo>
                    <a:pt x="0" y="58"/>
                  </a:moveTo>
                  <a:lnTo>
                    <a:pt x="68" y="58"/>
                  </a:lnTo>
                  <a:moveTo>
                    <a:pt x="0" y="90"/>
                  </a:moveTo>
                  <a:lnTo>
                    <a:pt x="68" y="90"/>
                  </a:lnTo>
                  <a:moveTo>
                    <a:pt x="0" y="119"/>
                  </a:moveTo>
                  <a:lnTo>
                    <a:pt x="68" y="119"/>
                  </a:lnTo>
                  <a:moveTo>
                    <a:pt x="0" y="151"/>
                  </a:moveTo>
                  <a:lnTo>
                    <a:pt x="68" y="151"/>
                  </a:lnTo>
                  <a:moveTo>
                    <a:pt x="0" y="180"/>
                  </a:moveTo>
                  <a:lnTo>
                    <a:pt x="68" y="180"/>
                  </a:lnTo>
                  <a:moveTo>
                    <a:pt x="0" y="0"/>
                  </a:moveTo>
                  <a:lnTo>
                    <a:pt x="68" y="0"/>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05" name="Freeform 43"/>
            <p:cNvSpPr>
              <a:spLocks/>
            </p:cNvSpPr>
            <p:nvPr/>
          </p:nvSpPr>
          <p:spPr bwMode="auto">
            <a:xfrm>
              <a:off x="3695" y="2362"/>
              <a:ext cx="40" cy="40"/>
            </a:xfrm>
            <a:custGeom>
              <a:avLst/>
              <a:gdLst>
                <a:gd name="T0" fmla="+- 0 3728 3696"/>
                <a:gd name="T1" fmla="*/ T0 w 40"/>
                <a:gd name="T2" fmla="+- 0 2362 2362"/>
                <a:gd name="T3" fmla="*/ 2362 h 40"/>
                <a:gd name="T4" fmla="+- 0 3707 3696"/>
                <a:gd name="T5" fmla="*/ T4 w 40"/>
                <a:gd name="T6" fmla="+- 0 2362 2362"/>
                <a:gd name="T7" fmla="*/ 2362 h 40"/>
                <a:gd name="T8" fmla="+- 0 3696 3696"/>
                <a:gd name="T9" fmla="*/ T8 w 40"/>
                <a:gd name="T10" fmla="+- 0 2373 2362"/>
                <a:gd name="T11" fmla="*/ 2373 h 40"/>
                <a:gd name="T12" fmla="+- 0 3696 3696"/>
                <a:gd name="T13" fmla="*/ T12 w 40"/>
                <a:gd name="T14" fmla="+- 0 2391 2362"/>
                <a:gd name="T15" fmla="*/ 2391 h 40"/>
                <a:gd name="T16" fmla="+- 0 3707 3696"/>
                <a:gd name="T17" fmla="*/ T16 w 40"/>
                <a:gd name="T18" fmla="+- 0 2402 2362"/>
                <a:gd name="T19" fmla="*/ 2402 h 40"/>
                <a:gd name="T20" fmla="+- 0 3728 3696"/>
                <a:gd name="T21" fmla="*/ T20 w 40"/>
                <a:gd name="T22" fmla="+- 0 2402 2362"/>
                <a:gd name="T23" fmla="*/ 2402 h 40"/>
                <a:gd name="T24" fmla="+- 0 3736 3696"/>
                <a:gd name="T25" fmla="*/ T24 w 40"/>
                <a:gd name="T26" fmla="+- 0 2391 2362"/>
                <a:gd name="T27" fmla="*/ 2391 h 40"/>
                <a:gd name="T28" fmla="+- 0 3736 3696"/>
                <a:gd name="T29" fmla="*/ T28 w 40"/>
                <a:gd name="T30" fmla="+- 0 2380 2362"/>
                <a:gd name="T31" fmla="*/ 2380 h 40"/>
                <a:gd name="T32" fmla="+- 0 3736 3696"/>
                <a:gd name="T33" fmla="*/ T32 w 40"/>
                <a:gd name="T34" fmla="+- 0 2373 2362"/>
                <a:gd name="T35" fmla="*/ 2373 h 40"/>
                <a:gd name="T36" fmla="+- 0 3728 3696"/>
                <a:gd name="T37" fmla="*/ T36 w 40"/>
                <a:gd name="T38" fmla="+- 0 2362 2362"/>
                <a:gd name="T39" fmla="*/ 2362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32" y="0"/>
                  </a:moveTo>
                  <a:lnTo>
                    <a:pt x="11" y="0"/>
                  </a:lnTo>
                  <a:lnTo>
                    <a:pt x="0" y="11"/>
                  </a:lnTo>
                  <a:lnTo>
                    <a:pt x="0" y="29"/>
                  </a:lnTo>
                  <a:lnTo>
                    <a:pt x="11" y="40"/>
                  </a:lnTo>
                  <a:lnTo>
                    <a:pt x="32" y="40"/>
                  </a:lnTo>
                  <a:lnTo>
                    <a:pt x="40" y="29"/>
                  </a:lnTo>
                  <a:lnTo>
                    <a:pt x="40" y="18"/>
                  </a:lnTo>
                  <a:lnTo>
                    <a:pt x="40" y="11"/>
                  </a:ln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8206" name="Freeform 44"/>
            <p:cNvSpPr>
              <a:spLocks/>
            </p:cNvSpPr>
            <p:nvPr/>
          </p:nvSpPr>
          <p:spPr bwMode="auto">
            <a:xfrm>
              <a:off x="3695" y="2362"/>
              <a:ext cx="40" cy="40"/>
            </a:xfrm>
            <a:custGeom>
              <a:avLst/>
              <a:gdLst>
                <a:gd name="T0" fmla="+- 0 3736 3696"/>
                <a:gd name="T1" fmla="*/ T0 w 40"/>
                <a:gd name="T2" fmla="+- 0 2380 2362"/>
                <a:gd name="T3" fmla="*/ 2380 h 40"/>
                <a:gd name="T4" fmla="+- 0 3736 3696"/>
                <a:gd name="T5" fmla="*/ T4 w 40"/>
                <a:gd name="T6" fmla="+- 0 2373 2362"/>
                <a:gd name="T7" fmla="*/ 2373 h 40"/>
                <a:gd name="T8" fmla="+- 0 3728 3696"/>
                <a:gd name="T9" fmla="*/ T8 w 40"/>
                <a:gd name="T10" fmla="+- 0 2362 2362"/>
                <a:gd name="T11" fmla="*/ 2362 h 40"/>
                <a:gd name="T12" fmla="+- 0 3718 3696"/>
                <a:gd name="T13" fmla="*/ T12 w 40"/>
                <a:gd name="T14" fmla="+- 0 2362 2362"/>
                <a:gd name="T15" fmla="*/ 2362 h 40"/>
                <a:gd name="T16" fmla="+- 0 3707 3696"/>
                <a:gd name="T17" fmla="*/ T16 w 40"/>
                <a:gd name="T18" fmla="+- 0 2362 2362"/>
                <a:gd name="T19" fmla="*/ 2362 h 40"/>
                <a:gd name="T20" fmla="+- 0 3696 3696"/>
                <a:gd name="T21" fmla="*/ T20 w 40"/>
                <a:gd name="T22" fmla="+- 0 2373 2362"/>
                <a:gd name="T23" fmla="*/ 2373 h 40"/>
                <a:gd name="T24" fmla="+- 0 3696 3696"/>
                <a:gd name="T25" fmla="*/ T24 w 40"/>
                <a:gd name="T26" fmla="+- 0 2380 2362"/>
                <a:gd name="T27" fmla="*/ 2380 h 40"/>
                <a:gd name="T28" fmla="+- 0 3696 3696"/>
                <a:gd name="T29" fmla="*/ T28 w 40"/>
                <a:gd name="T30" fmla="+- 0 2391 2362"/>
                <a:gd name="T31" fmla="*/ 2391 h 40"/>
                <a:gd name="T32" fmla="+- 0 3707 3696"/>
                <a:gd name="T33" fmla="*/ T32 w 40"/>
                <a:gd name="T34" fmla="+- 0 2402 2362"/>
                <a:gd name="T35" fmla="*/ 2402 h 40"/>
                <a:gd name="T36" fmla="+- 0 3718 3696"/>
                <a:gd name="T37" fmla="*/ T36 w 40"/>
                <a:gd name="T38" fmla="+- 0 2402 2362"/>
                <a:gd name="T39" fmla="*/ 2402 h 40"/>
                <a:gd name="T40" fmla="+- 0 3728 3696"/>
                <a:gd name="T41" fmla="*/ T40 w 40"/>
                <a:gd name="T42" fmla="+- 0 2402 2362"/>
                <a:gd name="T43" fmla="*/ 2402 h 40"/>
                <a:gd name="T44" fmla="+- 0 3736 3696"/>
                <a:gd name="T45" fmla="*/ T44 w 40"/>
                <a:gd name="T46" fmla="+- 0 2391 2362"/>
                <a:gd name="T47" fmla="*/ 2391 h 40"/>
                <a:gd name="T48" fmla="+- 0 3736 3696"/>
                <a:gd name="T49" fmla="*/ T48 w 40"/>
                <a:gd name="T50" fmla="+- 0 2380 2362"/>
                <a:gd name="T51" fmla="*/ 2380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40" y="18"/>
                  </a:moveTo>
                  <a:lnTo>
                    <a:pt x="40" y="11"/>
                  </a:lnTo>
                  <a:lnTo>
                    <a:pt x="32" y="0"/>
                  </a:lnTo>
                  <a:lnTo>
                    <a:pt x="22" y="0"/>
                  </a:lnTo>
                  <a:lnTo>
                    <a:pt x="11" y="0"/>
                  </a:lnTo>
                  <a:lnTo>
                    <a:pt x="0" y="11"/>
                  </a:lnTo>
                  <a:lnTo>
                    <a:pt x="0" y="18"/>
                  </a:lnTo>
                  <a:lnTo>
                    <a:pt x="0" y="29"/>
                  </a:lnTo>
                  <a:lnTo>
                    <a:pt x="11" y="40"/>
                  </a:lnTo>
                  <a:lnTo>
                    <a:pt x="22" y="40"/>
                  </a:lnTo>
                  <a:lnTo>
                    <a:pt x="32" y="40"/>
                  </a:lnTo>
                  <a:lnTo>
                    <a:pt x="40" y="29"/>
                  </a:lnTo>
                  <a:lnTo>
                    <a:pt x="40" y="18"/>
                  </a:lnTo>
                  <a:close/>
                </a:path>
              </a:pathLst>
            </a:custGeom>
            <a:noFill/>
            <a:ln w="7722">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07" name="Line 45"/>
            <p:cNvSpPr>
              <a:spLocks noChangeShapeType="1"/>
            </p:cNvSpPr>
            <p:nvPr/>
          </p:nvSpPr>
          <p:spPr bwMode="auto">
            <a:xfrm>
              <a:off x="2630" y="2125"/>
              <a:ext cx="0" cy="237"/>
            </a:xfrm>
            <a:prstGeom prst="line">
              <a:avLst/>
            </a:prstGeom>
            <a:noFill/>
            <a:ln w="12878">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08" name="AutoShape 46"/>
            <p:cNvSpPr>
              <a:spLocks/>
            </p:cNvSpPr>
            <p:nvPr/>
          </p:nvSpPr>
          <p:spPr bwMode="auto">
            <a:xfrm>
              <a:off x="2594" y="2149"/>
              <a:ext cx="69" cy="180"/>
            </a:xfrm>
            <a:custGeom>
              <a:avLst/>
              <a:gdLst>
                <a:gd name="T0" fmla="+- 0 2594 2594"/>
                <a:gd name="T1" fmla="*/ T0 w 69"/>
                <a:gd name="T2" fmla="+- 0 2179 2150"/>
                <a:gd name="T3" fmla="*/ 2179 h 180"/>
                <a:gd name="T4" fmla="+- 0 2663 2594"/>
                <a:gd name="T5" fmla="*/ T4 w 69"/>
                <a:gd name="T6" fmla="+- 0 2179 2150"/>
                <a:gd name="T7" fmla="*/ 2179 h 180"/>
                <a:gd name="T8" fmla="+- 0 2594 2594"/>
                <a:gd name="T9" fmla="*/ T8 w 69"/>
                <a:gd name="T10" fmla="+- 0 2208 2150"/>
                <a:gd name="T11" fmla="*/ 2208 h 180"/>
                <a:gd name="T12" fmla="+- 0 2663 2594"/>
                <a:gd name="T13" fmla="*/ T12 w 69"/>
                <a:gd name="T14" fmla="+- 0 2208 2150"/>
                <a:gd name="T15" fmla="*/ 2208 h 180"/>
                <a:gd name="T16" fmla="+- 0 2594 2594"/>
                <a:gd name="T17" fmla="*/ T16 w 69"/>
                <a:gd name="T18" fmla="+- 0 2240 2150"/>
                <a:gd name="T19" fmla="*/ 2240 h 180"/>
                <a:gd name="T20" fmla="+- 0 2663 2594"/>
                <a:gd name="T21" fmla="*/ T20 w 69"/>
                <a:gd name="T22" fmla="+- 0 2240 2150"/>
                <a:gd name="T23" fmla="*/ 2240 h 180"/>
                <a:gd name="T24" fmla="+- 0 2594 2594"/>
                <a:gd name="T25" fmla="*/ T24 w 69"/>
                <a:gd name="T26" fmla="+- 0 2269 2150"/>
                <a:gd name="T27" fmla="*/ 2269 h 180"/>
                <a:gd name="T28" fmla="+- 0 2663 2594"/>
                <a:gd name="T29" fmla="*/ T28 w 69"/>
                <a:gd name="T30" fmla="+- 0 2269 2150"/>
                <a:gd name="T31" fmla="*/ 2269 h 180"/>
                <a:gd name="T32" fmla="+- 0 2594 2594"/>
                <a:gd name="T33" fmla="*/ T32 w 69"/>
                <a:gd name="T34" fmla="+- 0 2301 2150"/>
                <a:gd name="T35" fmla="*/ 2301 h 180"/>
                <a:gd name="T36" fmla="+- 0 2663 2594"/>
                <a:gd name="T37" fmla="*/ T36 w 69"/>
                <a:gd name="T38" fmla="+- 0 2301 2150"/>
                <a:gd name="T39" fmla="*/ 2301 h 180"/>
                <a:gd name="T40" fmla="+- 0 2594 2594"/>
                <a:gd name="T41" fmla="*/ T40 w 69"/>
                <a:gd name="T42" fmla="+- 0 2330 2150"/>
                <a:gd name="T43" fmla="*/ 2330 h 180"/>
                <a:gd name="T44" fmla="+- 0 2663 2594"/>
                <a:gd name="T45" fmla="*/ T44 w 69"/>
                <a:gd name="T46" fmla="+- 0 2330 2150"/>
                <a:gd name="T47" fmla="*/ 2330 h 180"/>
                <a:gd name="T48" fmla="+- 0 2594 2594"/>
                <a:gd name="T49" fmla="*/ T48 w 69"/>
                <a:gd name="T50" fmla="+- 0 2150 2150"/>
                <a:gd name="T51" fmla="*/ 2150 h 180"/>
                <a:gd name="T52" fmla="+- 0 2663 2594"/>
                <a:gd name="T53" fmla="*/ T52 w 69"/>
                <a:gd name="T54" fmla="+- 0 2150 2150"/>
                <a:gd name="T55" fmla="*/ 2150 h 1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69" h="180">
                  <a:moveTo>
                    <a:pt x="0" y="29"/>
                  </a:moveTo>
                  <a:lnTo>
                    <a:pt x="69" y="29"/>
                  </a:lnTo>
                  <a:moveTo>
                    <a:pt x="0" y="58"/>
                  </a:moveTo>
                  <a:lnTo>
                    <a:pt x="69" y="58"/>
                  </a:lnTo>
                  <a:moveTo>
                    <a:pt x="0" y="90"/>
                  </a:moveTo>
                  <a:lnTo>
                    <a:pt x="69" y="90"/>
                  </a:lnTo>
                  <a:moveTo>
                    <a:pt x="0" y="119"/>
                  </a:moveTo>
                  <a:lnTo>
                    <a:pt x="69" y="119"/>
                  </a:lnTo>
                  <a:moveTo>
                    <a:pt x="0" y="151"/>
                  </a:moveTo>
                  <a:lnTo>
                    <a:pt x="69" y="151"/>
                  </a:lnTo>
                  <a:moveTo>
                    <a:pt x="0" y="180"/>
                  </a:moveTo>
                  <a:lnTo>
                    <a:pt x="69" y="180"/>
                  </a:lnTo>
                  <a:moveTo>
                    <a:pt x="0" y="0"/>
                  </a:moveTo>
                  <a:lnTo>
                    <a:pt x="69" y="0"/>
                  </a:lnTo>
                </a:path>
              </a:pathLst>
            </a:custGeom>
            <a:noFill/>
            <a:ln w="7722">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09" name="Freeform 47"/>
            <p:cNvSpPr>
              <a:spLocks/>
            </p:cNvSpPr>
            <p:nvPr/>
          </p:nvSpPr>
          <p:spPr bwMode="auto">
            <a:xfrm>
              <a:off x="2608" y="2362"/>
              <a:ext cx="40" cy="40"/>
            </a:xfrm>
            <a:custGeom>
              <a:avLst/>
              <a:gdLst>
                <a:gd name="T0" fmla="+- 0 2641 2609"/>
                <a:gd name="T1" fmla="*/ T0 w 40"/>
                <a:gd name="T2" fmla="+- 0 2362 2362"/>
                <a:gd name="T3" fmla="*/ 2362 h 40"/>
                <a:gd name="T4" fmla="+- 0 2620 2609"/>
                <a:gd name="T5" fmla="*/ T4 w 40"/>
                <a:gd name="T6" fmla="+- 0 2362 2362"/>
                <a:gd name="T7" fmla="*/ 2362 h 40"/>
                <a:gd name="T8" fmla="+- 0 2609 2609"/>
                <a:gd name="T9" fmla="*/ T8 w 40"/>
                <a:gd name="T10" fmla="+- 0 2373 2362"/>
                <a:gd name="T11" fmla="*/ 2373 h 40"/>
                <a:gd name="T12" fmla="+- 0 2609 2609"/>
                <a:gd name="T13" fmla="*/ T12 w 40"/>
                <a:gd name="T14" fmla="+- 0 2391 2362"/>
                <a:gd name="T15" fmla="*/ 2391 h 40"/>
                <a:gd name="T16" fmla="+- 0 2620 2609"/>
                <a:gd name="T17" fmla="*/ T16 w 40"/>
                <a:gd name="T18" fmla="+- 0 2402 2362"/>
                <a:gd name="T19" fmla="*/ 2402 h 40"/>
                <a:gd name="T20" fmla="+- 0 2641 2609"/>
                <a:gd name="T21" fmla="*/ T20 w 40"/>
                <a:gd name="T22" fmla="+- 0 2402 2362"/>
                <a:gd name="T23" fmla="*/ 2402 h 40"/>
                <a:gd name="T24" fmla="+- 0 2648 2609"/>
                <a:gd name="T25" fmla="*/ T24 w 40"/>
                <a:gd name="T26" fmla="+- 0 2391 2362"/>
                <a:gd name="T27" fmla="*/ 2391 h 40"/>
                <a:gd name="T28" fmla="+- 0 2648 2609"/>
                <a:gd name="T29" fmla="*/ T28 w 40"/>
                <a:gd name="T30" fmla="+- 0 2380 2362"/>
                <a:gd name="T31" fmla="*/ 2380 h 40"/>
                <a:gd name="T32" fmla="+- 0 2648 2609"/>
                <a:gd name="T33" fmla="*/ T32 w 40"/>
                <a:gd name="T34" fmla="+- 0 2373 2362"/>
                <a:gd name="T35" fmla="*/ 2373 h 40"/>
                <a:gd name="T36" fmla="+- 0 2641 2609"/>
                <a:gd name="T37" fmla="*/ T36 w 40"/>
                <a:gd name="T38" fmla="+- 0 2362 2362"/>
                <a:gd name="T39" fmla="*/ 2362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40" h="40">
                  <a:moveTo>
                    <a:pt x="32" y="0"/>
                  </a:moveTo>
                  <a:lnTo>
                    <a:pt x="11" y="0"/>
                  </a:lnTo>
                  <a:lnTo>
                    <a:pt x="0" y="11"/>
                  </a:lnTo>
                  <a:lnTo>
                    <a:pt x="0" y="29"/>
                  </a:lnTo>
                  <a:lnTo>
                    <a:pt x="11" y="40"/>
                  </a:lnTo>
                  <a:lnTo>
                    <a:pt x="32" y="40"/>
                  </a:lnTo>
                  <a:lnTo>
                    <a:pt x="39" y="29"/>
                  </a:lnTo>
                  <a:lnTo>
                    <a:pt x="39" y="18"/>
                  </a:lnTo>
                  <a:lnTo>
                    <a:pt x="39" y="11"/>
                  </a:ln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8210" name="Freeform 48"/>
            <p:cNvSpPr>
              <a:spLocks/>
            </p:cNvSpPr>
            <p:nvPr/>
          </p:nvSpPr>
          <p:spPr bwMode="auto">
            <a:xfrm>
              <a:off x="2608" y="2362"/>
              <a:ext cx="40" cy="40"/>
            </a:xfrm>
            <a:custGeom>
              <a:avLst/>
              <a:gdLst>
                <a:gd name="T0" fmla="+- 0 2648 2609"/>
                <a:gd name="T1" fmla="*/ T0 w 40"/>
                <a:gd name="T2" fmla="+- 0 2380 2362"/>
                <a:gd name="T3" fmla="*/ 2380 h 40"/>
                <a:gd name="T4" fmla="+- 0 2648 2609"/>
                <a:gd name="T5" fmla="*/ T4 w 40"/>
                <a:gd name="T6" fmla="+- 0 2373 2362"/>
                <a:gd name="T7" fmla="*/ 2373 h 40"/>
                <a:gd name="T8" fmla="+- 0 2641 2609"/>
                <a:gd name="T9" fmla="*/ T8 w 40"/>
                <a:gd name="T10" fmla="+- 0 2362 2362"/>
                <a:gd name="T11" fmla="*/ 2362 h 40"/>
                <a:gd name="T12" fmla="+- 0 2630 2609"/>
                <a:gd name="T13" fmla="*/ T12 w 40"/>
                <a:gd name="T14" fmla="+- 0 2362 2362"/>
                <a:gd name="T15" fmla="*/ 2362 h 40"/>
                <a:gd name="T16" fmla="+- 0 2620 2609"/>
                <a:gd name="T17" fmla="*/ T16 w 40"/>
                <a:gd name="T18" fmla="+- 0 2362 2362"/>
                <a:gd name="T19" fmla="*/ 2362 h 40"/>
                <a:gd name="T20" fmla="+- 0 2609 2609"/>
                <a:gd name="T21" fmla="*/ T20 w 40"/>
                <a:gd name="T22" fmla="+- 0 2373 2362"/>
                <a:gd name="T23" fmla="*/ 2373 h 40"/>
                <a:gd name="T24" fmla="+- 0 2609 2609"/>
                <a:gd name="T25" fmla="*/ T24 w 40"/>
                <a:gd name="T26" fmla="+- 0 2380 2362"/>
                <a:gd name="T27" fmla="*/ 2380 h 40"/>
                <a:gd name="T28" fmla="+- 0 2609 2609"/>
                <a:gd name="T29" fmla="*/ T28 w 40"/>
                <a:gd name="T30" fmla="+- 0 2391 2362"/>
                <a:gd name="T31" fmla="*/ 2391 h 40"/>
                <a:gd name="T32" fmla="+- 0 2620 2609"/>
                <a:gd name="T33" fmla="*/ T32 w 40"/>
                <a:gd name="T34" fmla="+- 0 2402 2362"/>
                <a:gd name="T35" fmla="*/ 2402 h 40"/>
                <a:gd name="T36" fmla="+- 0 2630 2609"/>
                <a:gd name="T37" fmla="*/ T36 w 40"/>
                <a:gd name="T38" fmla="+- 0 2402 2362"/>
                <a:gd name="T39" fmla="*/ 2402 h 40"/>
                <a:gd name="T40" fmla="+- 0 2641 2609"/>
                <a:gd name="T41" fmla="*/ T40 w 40"/>
                <a:gd name="T42" fmla="+- 0 2402 2362"/>
                <a:gd name="T43" fmla="*/ 2402 h 40"/>
                <a:gd name="T44" fmla="+- 0 2648 2609"/>
                <a:gd name="T45" fmla="*/ T44 w 40"/>
                <a:gd name="T46" fmla="+- 0 2391 2362"/>
                <a:gd name="T47" fmla="*/ 2391 h 40"/>
                <a:gd name="T48" fmla="+- 0 2648 2609"/>
                <a:gd name="T49" fmla="*/ T48 w 40"/>
                <a:gd name="T50" fmla="+- 0 2380 2362"/>
                <a:gd name="T51" fmla="*/ 2380 h 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0" h="40">
                  <a:moveTo>
                    <a:pt x="39" y="18"/>
                  </a:moveTo>
                  <a:lnTo>
                    <a:pt x="39" y="11"/>
                  </a:lnTo>
                  <a:lnTo>
                    <a:pt x="32" y="0"/>
                  </a:lnTo>
                  <a:lnTo>
                    <a:pt x="21" y="0"/>
                  </a:lnTo>
                  <a:lnTo>
                    <a:pt x="11" y="0"/>
                  </a:lnTo>
                  <a:lnTo>
                    <a:pt x="0" y="11"/>
                  </a:lnTo>
                  <a:lnTo>
                    <a:pt x="0" y="18"/>
                  </a:lnTo>
                  <a:lnTo>
                    <a:pt x="0" y="29"/>
                  </a:lnTo>
                  <a:lnTo>
                    <a:pt x="11" y="40"/>
                  </a:lnTo>
                  <a:lnTo>
                    <a:pt x="21" y="40"/>
                  </a:lnTo>
                  <a:lnTo>
                    <a:pt x="32" y="40"/>
                  </a:lnTo>
                  <a:lnTo>
                    <a:pt x="39" y="29"/>
                  </a:lnTo>
                  <a:lnTo>
                    <a:pt x="39" y="18"/>
                  </a:lnTo>
                  <a:close/>
                </a:path>
              </a:pathLst>
            </a:custGeom>
            <a:noFill/>
            <a:ln w="7722">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11" name="AutoShape 49"/>
            <p:cNvSpPr>
              <a:spLocks/>
            </p:cNvSpPr>
            <p:nvPr/>
          </p:nvSpPr>
          <p:spPr bwMode="auto">
            <a:xfrm>
              <a:off x="4556" y="544"/>
              <a:ext cx="5642" cy="1910"/>
            </a:xfrm>
            <a:custGeom>
              <a:avLst/>
              <a:gdLst>
                <a:gd name="T0" fmla="+- 0 9125 4556"/>
                <a:gd name="T1" fmla="*/ T0 w 5642"/>
                <a:gd name="T2" fmla="+- 0 2395 544"/>
                <a:gd name="T3" fmla="*/ 2395 h 1910"/>
                <a:gd name="T4" fmla="+- 0 9162 4556"/>
                <a:gd name="T5" fmla="*/ T4 w 5642"/>
                <a:gd name="T6" fmla="+- 0 2410 544"/>
                <a:gd name="T7" fmla="*/ 2410 h 1910"/>
                <a:gd name="T8" fmla="+- 0 9209 4556"/>
                <a:gd name="T9" fmla="*/ T8 w 5642"/>
                <a:gd name="T10" fmla="+- 0 2424 544"/>
                <a:gd name="T11" fmla="*/ 2424 h 1910"/>
                <a:gd name="T12" fmla="+- 0 9264 4556"/>
                <a:gd name="T13" fmla="*/ T12 w 5642"/>
                <a:gd name="T14" fmla="+- 0 2435 544"/>
                <a:gd name="T15" fmla="*/ 2435 h 1910"/>
                <a:gd name="T16" fmla="+- 0 9326 4556"/>
                <a:gd name="T17" fmla="*/ T16 w 5642"/>
                <a:gd name="T18" fmla="+- 0 2443 544"/>
                <a:gd name="T19" fmla="*/ 2443 h 1910"/>
                <a:gd name="T20" fmla="+- 0 9396 4556"/>
                <a:gd name="T21" fmla="*/ T20 w 5642"/>
                <a:gd name="T22" fmla="+- 0 2449 544"/>
                <a:gd name="T23" fmla="*/ 2449 h 1910"/>
                <a:gd name="T24" fmla="+- 0 9471 4556"/>
                <a:gd name="T25" fmla="*/ T24 w 5642"/>
                <a:gd name="T26" fmla="+- 0 2453 544"/>
                <a:gd name="T27" fmla="*/ 2453 h 1910"/>
                <a:gd name="T28" fmla="+- 0 9552 4556"/>
                <a:gd name="T29" fmla="*/ T28 w 5642"/>
                <a:gd name="T30" fmla="+- 0 2454 544"/>
                <a:gd name="T31" fmla="*/ 2454 h 1910"/>
                <a:gd name="T32" fmla="+- 0 9637 4556"/>
                <a:gd name="T33" fmla="*/ T32 w 5642"/>
                <a:gd name="T34" fmla="+- 0 2453 544"/>
                <a:gd name="T35" fmla="*/ 2453 h 1910"/>
                <a:gd name="T36" fmla="+- 0 9726 4556"/>
                <a:gd name="T37" fmla="*/ T36 w 5642"/>
                <a:gd name="T38" fmla="+- 0 2449 544"/>
                <a:gd name="T39" fmla="*/ 2449 h 1910"/>
                <a:gd name="T40" fmla="+- 0 9818 4556"/>
                <a:gd name="T41" fmla="*/ T40 w 5642"/>
                <a:gd name="T42" fmla="+- 0 2443 544"/>
                <a:gd name="T43" fmla="*/ 2443 h 1910"/>
                <a:gd name="T44" fmla="+- 0 9912 4556"/>
                <a:gd name="T45" fmla="*/ T44 w 5642"/>
                <a:gd name="T46" fmla="+- 0 2435 544"/>
                <a:gd name="T47" fmla="*/ 2435 h 1910"/>
                <a:gd name="T48" fmla="+- 0 10007 4556"/>
                <a:gd name="T49" fmla="*/ T48 w 5642"/>
                <a:gd name="T50" fmla="+- 0 2424 544"/>
                <a:gd name="T51" fmla="*/ 2424 h 1910"/>
                <a:gd name="T52" fmla="+- 0 10102 4556"/>
                <a:gd name="T53" fmla="*/ T52 w 5642"/>
                <a:gd name="T54" fmla="+- 0 2410 544"/>
                <a:gd name="T55" fmla="*/ 2410 h 1910"/>
                <a:gd name="T56" fmla="+- 0 10198 4556"/>
                <a:gd name="T57" fmla="*/ T56 w 5642"/>
                <a:gd name="T58" fmla="+- 0 2395 544"/>
                <a:gd name="T59" fmla="*/ 2395 h 1910"/>
                <a:gd name="T60" fmla="+- 0 8725 4556"/>
                <a:gd name="T61" fmla="*/ T60 w 5642"/>
                <a:gd name="T62" fmla="+- 0 1387 544"/>
                <a:gd name="T63" fmla="*/ 1387 h 1910"/>
                <a:gd name="T64" fmla="+- 0 8759 4556"/>
                <a:gd name="T65" fmla="*/ T64 w 5642"/>
                <a:gd name="T66" fmla="+- 0 1411 544"/>
                <a:gd name="T67" fmla="*/ 1411 h 1910"/>
                <a:gd name="T68" fmla="+- 0 8802 4556"/>
                <a:gd name="T69" fmla="*/ T68 w 5642"/>
                <a:gd name="T70" fmla="+- 0 1436 544"/>
                <a:gd name="T71" fmla="*/ 1436 h 1910"/>
                <a:gd name="T72" fmla="+- 0 8855 4556"/>
                <a:gd name="T73" fmla="*/ T72 w 5642"/>
                <a:gd name="T74" fmla="+- 0 1460 544"/>
                <a:gd name="T75" fmla="*/ 1460 h 1910"/>
                <a:gd name="T76" fmla="+- 0 8916 4556"/>
                <a:gd name="T77" fmla="*/ T76 w 5642"/>
                <a:gd name="T78" fmla="+- 0 1483 544"/>
                <a:gd name="T79" fmla="*/ 1483 h 1910"/>
                <a:gd name="T80" fmla="+- 0 8984 4556"/>
                <a:gd name="T81" fmla="*/ T80 w 5642"/>
                <a:gd name="T82" fmla="+- 0 1506 544"/>
                <a:gd name="T83" fmla="*/ 1506 h 1910"/>
                <a:gd name="T84" fmla="+- 0 9058 4556"/>
                <a:gd name="T85" fmla="*/ T84 w 5642"/>
                <a:gd name="T86" fmla="+- 0 1528 544"/>
                <a:gd name="T87" fmla="*/ 1528 h 1910"/>
                <a:gd name="T88" fmla="+- 0 9139 4556"/>
                <a:gd name="T89" fmla="*/ T88 w 5642"/>
                <a:gd name="T90" fmla="+- 0 1549 544"/>
                <a:gd name="T91" fmla="*/ 1549 h 1910"/>
                <a:gd name="T92" fmla="+- 0 9224 4556"/>
                <a:gd name="T93" fmla="*/ T92 w 5642"/>
                <a:gd name="T94" fmla="+- 0 1568 544"/>
                <a:gd name="T95" fmla="*/ 1568 h 1910"/>
                <a:gd name="T96" fmla="+- 0 9314 4556"/>
                <a:gd name="T97" fmla="*/ T96 w 5642"/>
                <a:gd name="T98" fmla="+- 0 1586 544"/>
                <a:gd name="T99" fmla="*/ 1586 h 1910"/>
                <a:gd name="T100" fmla="+- 0 9407 4556"/>
                <a:gd name="T101" fmla="*/ T100 w 5642"/>
                <a:gd name="T102" fmla="+- 0 1602 544"/>
                <a:gd name="T103" fmla="*/ 1602 h 1910"/>
                <a:gd name="T104" fmla="+- 0 9503 4556"/>
                <a:gd name="T105" fmla="*/ T104 w 5642"/>
                <a:gd name="T106" fmla="+- 0 1616 544"/>
                <a:gd name="T107" fmla="*/ 1616 h 1910"/>
                <a:gd name="T108" fmla="+- 0 9600 4556"/>
                <a:gd name="T109" fmla="*/ T108 w 5642"/>
                <a:gd name="T110" fmla="+- 0 1629 544"/>
                <a:gd name="T111" fmla="*/ 1629 h 1910"/>
                <a:gd name="T112" fmla="+- 0 9699 4556"/>
                <a:gd name="T113" fmla="*/ T112 w 5642"/>
                <a:gd name="T114" fmla="+- 0 1638 544"/>
                <a:gd name="T115" fmla="*/ 1638 h 1910"/>
                <a:gd name="T116" fmla="+- 0 9798 4556"/>
                <a:gd name="T117" fmla="*/ T116 w 5642"/>
                <a:gd name="T118" fmla="+- 0 1646 544"/>
                <a:gd name="T119" fmla="*/ 1646 h 1910"/>
                <a:gd name="T120" fmla="+- 0 4556 4556"/>
                <a:gd name="T121" fmla="*/ T120 w 5642"/>
                <a:gd name="T122" fmla="+- 0 544 544"/>
                <a:gd name="T123" fmla="*/ 544 h 1910"/>
                <a:gd name="T124" fmla="+- 0 9816 4556"/>
                <a:gd name="T125" fmla="*/ T124 w 5642"/>
                <a:gd name="T126" fmla="+- 0 544 544"/>
                <a:gd name="T127" fmla="*/ 544 h 191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Lst>
              <a:rect l="0" t="0" r="r" b="b"/>
              <a:pathLst>
                <a:path w="5642" h="1910">
                  <a:moveTo>
                    <a:pt x="4569" y="1851"/>
                  </a:moveTo>
                  <a:lnTo>
                    <a:pt x="4606" y="1866"/>
                  </a:lnTo>
                  <a:lnTo>
                    <a:pt x="4653" y="1880"/>
                  </a:lnTo>
                  <a:lnTo>
                    <a:pt x="4708" y="1891"/>
                  </a:lnTo>
                  <a:lnTo>
                    <a:pt x="4770" y="1899"/>
                  </a:lnTo>
                  <a:lnTo>
                    <a:pt x="4840" y="1905"/>
                  </a:lnTo>
                  <a:lnTo>
                    <a:pt x="4915" y="1909"/>
                  </a:lnTo>
                  <a:lnTo>
                    <a:pt x="4996" y="1910"/>
                  </a:lnTo>
                  <a:lnTo>
                    <a:pt x="5081" y="1909"/>
                  </a:lnTo>
                  <a:lnTo>
                    <a:pt x="5170" y="1905"/>
                  </a:lnTo>
                  <a:lnTo>
                    <a:pt x="5262" y="1899"/>
                  </a:lnTo>
                  <a:lnTo>
                    <a:pt x="5356" y="1891"/>
                  </a:lnTo>
                  <a:lnTo>
                    <a:pt x="5451" y="1880"/>
                  </a:lnTo>
                  <a:lnTo>
                    <a:pt x="5546" y="1866"/>
                  </a:lnTo>
                  <a:lnTo>
                    <a:pt x="5642" y="1851"/>
                  </a:lnTo>
                  <a:moveTo>
                    <a:pt x="4169" y="843"/>
                  </a:moveTo>
                  <a:lnTo>
                    <a:pt x="4203" y="867"/>
                  </a:lnTo>
                  <a:lnTo>
                    <a:pt x="4246" y="892"/>
                  </a:lnTo>
                  <a:lnTo>
                    <a:pt x="4299" y="916"/>
                  </a:lnTo>
                  <a:lnTo>
                    <a:pt x="4360" y="939"/>
                  </a:lnTo>
                  <a:lnTo>
                    <a:pt x="4428" y="962"/>
                  </a:lnTo>
                  <a:lnTo>
                    <a:pt x="4502" y="984"/>
                  </a:lnTo>
                  <a:lnTo>
                    <a:pt x="4583" y="1005"/>
                  </a:lnTo>
                  <a:lnTo>
                    <a:pt x="4668" y="1024"/>
                  </a:lnTo>
                  <a:lnTo>
                    <a:pt x="4758" y="1042"/>
                  </a:lnTo>
                  <a:lnTo>
                    <a:pt x="4851" y="1058"/>
                  </a:lnTo>
                  <a:lnTo>
                    <a:pt x="4947" y="1072"/>
                  </a:lnTo>
                  <a:lnTo>
                    <a:pt x="5044" y="1085"/>
                  </a:lnTo>
                  <a:lnTo>
                    <a:pt x="5143" y="1094"/>
                  </a:lnTo>
                  <a:lnTo>
                    <a:pt x="5242" y="1102"/>
                  </a:lnTo>
                  <a:moveTo>
                    <a:pt x="0" y="0"/>
                  </a:moveTo>
                  <a:lnTo>
                    <a:pt x="5260" y="0"/>
                  </a:lnTo>
                </a:path>
              </a:pathLst>
            </a:custGeom>
            <a:noFill/>
            <a:ln w="12878">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12" name="AutoShape 50"/>
            <p:cNvSpPr>
              <a:spLocks/>
            </p:cNvSpPr>
            <p:nvPr/>
          </p:nvSpPr>
          <p:spPr bwMode="auto">
            <a:xfrm>
              <a:off x="4383" y="483"/>
              <a:ext cx="5606" cy="126"/>
            </a:xfrm>
            <a:custGeom>
              <a:avLst/>
              <a:gdLst>
                <a:gd name="T0" fmla="+- 0 4571 4384"/>
                <a:gd name="T1" fmla="*/ T0 w 5606"/>
                <a:gd name="T2" fmla="+- 0 483 483"/>
                <a:gd name="T3" fmla="*/ 483 h 126"/>
                <a:gd name="T4" fmla="+- 0 4384 4384"/>
                <a:gd name="T5" fmla="*/ T4 w 5606"/>
                <a:gd name="T6" fmla="+- 0 544 483"/>
                <a:gd name="T7" fmla="*/ 544 h 126"/>
                <a:gd name="T8" fmla="+- 0 4571 4384"/>
                <a:gd name="T9" fmla="*/ T8 w 5606"/>
                <a:gd name="T10" fmla="+- 0 609 483"/>
                <a:gd name="T11" fmla="*/ 609 h 126"/>
                <a:gd name="T12" fmla="+- 0 4571 4384"/>
                <a:gd name="T13" fmla="*/ T12 w 5606"/>
                <a:gd name="T14" fmla="+- 0 483 483"/>
                <a:gd name="T15" fmla="*/ 483 h 126"/>
                <a:gd name="T16" fmla="+- 0 9989 4384"/>
                <a:gd name="T17" fmla="*/ T16 w 5606"/>
                <a:gd name="T18" fmla="+- 0 544 483"/>
                <a:gd name="T19" fmla="*/ 544 h 126"/>
                <a:gd name="T20" fmla="+- 0 9802 4384"/>
                <a:gd name="T21" fmla="*/ T20 w 5606"/>
                <a:gd name="T22" fmla="+- 0 483 483"/>
                <a:gd name="T23" fmla="*/ 483 h 126"/>
                <a:gd name="T24" fmla="+- 0 9802 4384"/>
                <a:gd name="T25" fmla="*/ T24 w 5606"/>
                <a:gd name="T26" fmla="+- 0 609 483"/>
                <a:gd name="T27" fmla="*/ 609 h 126"/>
                <a:gd name="T28" fmla="+- 0 9989 4384"/>
                <a:gd name="T29" fmla="*/ T28 w 5606"/>
                <a:gd name="T30" fmla="+- 0 544 483"/>
                <a:gd name="T31" fmla="*/ 544 h 126"/>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5606" h="126">
                  <a:moveTo>
                    <a:pt x="187" y="0"/>
                  </a:moveTo>
                  <a:lnTo>
                    <a:pt x="0" y="61"/>
                  </a:lnTo>
                  <a:lnTo>
                    <a:pt x="187" y="126"/>
                  </a:lnTo>
                  <a:lnTo>
                    <a:pt x="187" y="0"/>
                  </a:lnTo>
                  <a:close/>
                  <a:moveTo>
                    <a:pt x="5605" y="61"/>
                  </a:moveTo>
                  <a:lnTo>
                    <a:pt x="5418" y="0"/>
                  </a:lnTo>
                  <a:lnTo>
                    <a:pt x="5418" y="126"/>
                  </a:lnTo>
                  <a:lnTo>
                    <a:pt x="5605" y="61"/>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8243" name="Picture 5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35" y="313"/>
              <a:ext cx="1728" cy="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213" name="Group 52"/>
          <p:cNvGrpSpPr>
            <a:grpSpLocks/>
          </p:cNvGrpSpPr>
          <p:nvPr/>
        </p:nvGrpSpPr>
        <p:grpSpPr bwMode="auto">
          <a:xfrm>
            <a:off x="4961477" y="5417560"/>
            <a:ext cx="2114550" cy="338138"/>
            <a:chOff x="6684" y="3536"/>
            <a:chExt cx="3330" cy="533"/>
          </a:xfrm>
        </p:grpSpPr>
        <p:pic>
          <p:nvPicPr>
            <p:cNvPr id="8245" name="Picture 5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 y="3535"/>
              <a:ext cx="1988"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4" name="Line 54"/>
            <p:cNvSpPr>
              <a:spLocks noChangeShapeType="1"/>
            </p:cNvSpPr>
            <p:nvPr/>
          </p:nvSpPr>
          <p:spPr bwMode="auto">
            <a:xfrm>
              <a:off x="6857" y="3766"/>
              <a:ext cx="2984" cy="0"/>
            </a:xfrm>
            <a:prstGeom prst="line">
              <a:avLst/>
            </a:prstGeom>
            <a:noFill/>
            <a:ln w="12878">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15" name="AutoShape 55"/>
            <p:cNvSpPr>
              <a:spLocks/>
            </p:cNvSpPr>
            <p:nvPr/>
          </p:nvSpPr>
          <p:spPr bwMode="auto">
            <a:xfrm>
              <a:off x="6683" y="3705"/>
              <a:ext cx="3330" cy="126"/>
            </a:xfrm>
            <a:custGeom>
              <a:avLst/>
              <a:gdLst>
                <a:gd name="T0" fmla="+- 0 6875 6684"/>
                <a:gd name="T1" fmla="*/ T0 w 3330"/>
                <a:gd name="T2" fmla="+- 0 3705 3705"/>
                <a:gd name="T3" fmla="*/ 3705 h 126"/>
                <a:gd name="T4" fmla="+- 0 6684 6684"/>
                <a:gd name="T5" fmla="*/ T4 w 3330"/>
                <a:gd name="T6" fmla="+- 0 3766 3705"/>
                <a:gd name="T7" fmla="*/ 3766 h 126"/>
                <a:gd name="T8" fmla="+- 0 6875 6684"/>
                <a:gd name="T9" fmla="*/ T8 w 3330"/>
                <a:gd name="T10" fmla="+- 0 3831 3705"/>
                <a:gd name="T11" fmla="*/ 3831 h 126"/>
                <a:gd name="T12" fmla="+- 0 6875 6684"/>
                <a:gd name="T13" fmla="*/ T12 w 3330"/>
                <a:gd name="T14" fmla="+- 0 3705 3705"/>
                <a:gd name="T15" fmla="*/ 3705 h 126"/>
                <a:gd name="T16" fmla="+- 0 10014 6684"/>
                <a:gd name="T17" fmla="*/ T16 w 3330"/>
                <a:gd name="T18" fmla="+- 0 3766 3705"/>
                <a:gd name="T19" fmla="*/ 3766 h 126"/>
                <a:gd name="T20" fmla="+- 0 9827 6684"/>
                <a:gd name="T21" fmla="*/ T20 w 3330"/>
                <a:gd name="T22" fmla="+- 0 3705 3705"/>
                <a:gd name="T23" fmla="*/ 3705 h 126"/>
                <a:gd name="T24" fmla="+- 0 9827 6684"/>
                <a:gd name="T25" fmla="*/ T24 w 3330"/>
                <a:gd name="T26" fmla="+- 0 3831 3705"/>
                <a:gd name="T27" fmla="*/ 3831 h 126"/>
                <a:gd name="T28" fmla="+- 0 10014 6684"/>
                <a:gd name="T29" fmla="*/ T28 w 3330"/>
                <a:gd name="T30" fmla="+- 0 3766 3705"/>
                <a:gd name="T31" fmla="*/ 3766 h 126"/>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3330" h="126">
                  <a:moveTo>
                    <a:pt x="191" y="0"/>
                  </a:moveTo>
                  <a:lnTo>
                    <a:pt x="0" y="61"/>
                  </a:lnTo>
                  <a:lnTo>
                    <a:pt x="191" y="126"/>
                  </a:lnTo>
                  <a:lnTo>
                    <a:pt x="191" y="0"/>
                  </a:lnTo>
                  <a:close/>
                  <a:moveTo>
                    <a:pt x="3330" y="61"/>
                  </a:moveTo>
                  <a:lnTo>
                    <a:pt x="3143" y="0"/>
                  </a:lnTo>
                  <a:lnTo>
                    <a:pt x="3143" y="126"/>
                  </a:lnTo>
                  <a:lnTo>
                    <a:pt x="3330" y="61"/>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8248" name="Picture 5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35" y="3885"/>
              <a:ext cx="299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41405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143000"/>
          </a:xfrm>
        </p:spPr>
        <p:txBody>
          <a:bodyPr>
            <a:noAutofit/>
          </a:bodyPr>
          <a:lstStyle/>
          <a:p>
            <a:r>
              <a:rPr lang="ru-RU" sz="3200" b="1" dirty="0"/>
              <a:t>Импульсы грозовых перенапряжений, набегающие на подстанцию.</a:t>
            </a:r>
            <a:endParaRPr lang="ru-RU" sz="3200" dirty="0"/>
          </a:p>
        </p:txBody>
      </p:sp>
      <p:sp>
        <p:nvSpPr>
          <p:cNvPr id="3" name="Объект 2"/>
          <p:cNvSpPr>
            <a:spLocks noGrp="1"/>
          </p:cNvSpPr>
          <p:nvPr>
            <p:ph idx="1"/>
          </p:nvPr>
        </p:nvSpPr>
        <p:spPr>
          <a:xfrm>
            <a:off x="3485732" y="1916832"/>
            <a:ext cx="5482952" cy="4525963"/>
          </a:xfrm>
        </p:spPr>
        <p:txBody>
          <a:bodyPr>
            <a:normAutofit fontScale="77500" lnSpcReduction="20000"/>
          </a:bodyPr>
          <a:lstStyle/>
          <a:p>
            <a:pPr marL="0" indent="0">
              <a:buNone/>
            </a:pPr>
            <a:r>
              <a:rPr lang="ru-RU" dirty="0"/>
              <a:t>Импульсы напряжения, образующиеся при ударах молнии в линию, набегают на подстанцию, где возникает опасность перекрытия или даже пробоя изоляции, уровень которой ниже уровня линейной изоляции по экономическим соображениям</a:t>
            </a:r>
            <a:r>
              <a:rPr lang="ru-RU" dirty="0" smtClean="0"/>
              <a:t>. </a:t>
            </a:r>
          </a:p>
          <a:p>
            <a:r>
              <a:rPr lang="ru-RU" dirty="0"/>
              <a:t>Волны, набегающие с линии на подстанцию, возникают при прямых ударах </a:t>
            </a:r>
            <a:r>
              <a:rPr lang="ru-RU" b="1" dirty="0"/>
              <a:t>в провода линии без тросов</a:t>
            </a:r>
            <a:r>
              <a:rPr lang="ru-RU" dirty="0"/>
              <a:t>, при </a:t>
            </a:r>
            <a:r>
              <a:rPr lang="ru-RU" b="1" dirty="0"/>
              <a:t>обратных перекрытиях с троса или опоры </a:t>
            </a:r>
            <a:r>
              <a:rPr lang="ru-RU" dirty="0"/>
              <a:t>или </a:t>
            </a:r>
            <a:r>
              <a:rPr lang="ru-RU" b="1" dirty="0"/>
              <a:t>прорывах молнии мимо троса линии с тросами</a:t>
            </a:r>
            <a:r>
              <a:rPr lang="ru-RU" dirty="0"/>
              <a:t>. </a:t>
            </a:r>
          </a:p>
          <a:p>
            <a:endParaRPr lang="ru-RU" dirty="0"/>
          </a:p>
        </p:txBody>
      </p:sp>
      <p:pic>
        <p:nvPicPr>
          <p:cNvPr id="1026" name="Picture 2" descr="https://cf.ppt-online.org/files/slide/j/Jb8QBEuKa7IiMFmzyXv0OjlRoC9f2tq4AV6PHT/slide-72.jpg"/>
          <p:cNvPicPr>
            <a:picLocks noChangeAspect="1" noChangeArrowheads="1"/>
          </p:cNvPicPr>
          <p:nvPr/>
        </p:nvPicPr>
        <p:blipFill rotWithShape="1">
          <a:blip r:embed="rId2">
            <a:extLst>
              <a:ext uri="{28A0092B-C50C-407E-A947-70E740481C1C}">
                <a14:useLocalDpi xmlns:a14="http://schemas.microsoft.com/office/drawing/2010/main" val="0"/>
              </a:ext>
            </a:extLst>
          </a:blip>
          <a:srcRect l="30382" t="18417" r="30626" b="35988"/>
          <a:stretch/>
        </p:blipFill>
        <p:spPr bwMode="auto">
          <a:xfrm>
            <a:off x="323528" y="2276872"/>
            <a:ext cx="3146204" cy="2759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969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35896" y="548680"/>
            <a:ext cx="5050904" cy="6048672"/>
          </a:xfrm>
        </p:spPr>
        <p:txBody>
          <a:bodyPr>
            <a:normAutofit fontScale="70000" lnSpcReduction="20000"/>
          </a:bodyPr>
          <a:lstStyle/>
          <a:p>
            <a:r>
              <a:rPr lang="ru-RU" dirty="0" smtClean="0"/>
              <a:t>Максимальные </a:t>
            </a:r>
            <a:r>
              <a:rPr lang="ru-RU" dirty="0"/>
              <a:t>значения импульсных волн, набегающих на подстанцию, не могут превышать импульсного разрядного напряжения изоляции линии относительно земли. Если на линии возникнет волна с более высоким максимальным значением, то при своем распространении по линии будет вызывать перекрытие изоляции опор до тех пор, пока заземления опор, на которых произошло перекрытие, не снизят максимальное значение волны до разрядного напряжения линейной изоляции. Подстанции защищаются от набегающих грозовых импульсов вентильными разрядниками (РВ) и ограничителями перенапряжений (ОПН).</a:t>
            </a:r>
          </a:p>
          <a:p>
            <a:endParaRPr lang="ru-RU" dirty="0"/>
          </a:p>
        </p:txBody>
      </p:sp>
      <p:pic>
        <p:nvPicPr>
          <p:cNvPr id="1026" name="Picture 2" descr="https://images.satu.kz/127370462_w640_h640_razryadnik-rvo-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124744"/>
            <a:ext cx="3078755" cy="2304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ehelektro.kz/wp-content/uploads/2020/02/opn_06p-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827" y="3284984"/>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530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8229600" cy="1143000"/>
          </a:xfrm>
        </p:spPr>
        <p:txBody>
          <a:bodyPr>
            <a:normAutofit fontScale="90000"/>
          </a:bodyPr>
          <a:lstStyle/>
          <a:p>
            <a:r>
              <a:rPr lang="ru-RU" b="1" dirty="0"/>
              <a:t>Ограничители перенапряжения нелинейные (ОПН)</a:t>
            </a:r>
            <a:br>
              <a:rPr lang="ru-RU" b="1" dirty="0"/>
            </a:br>
            <a:endParaRPr lang="ru-RU" dirty="0"/>
          </a:p>
        </p:txBody>
      </p:sp>
      <p:sp>
        <p:nvSpPr>
          <p:cNvPr id="3" name="Объект 2"/>
          <p:cNvSpPr>
            <a:spLocks noGrp="1"/>
          </p:cNvSpPr>
          <p:nvPr>
            <p:ph idx="1"/>
          </p:nvPr>
        </p:nvSpPr>
        <p:spPr>
          <a:xfrm>
            <a:off x="457200" y="1600200"/>
            <a:ext cx="8229600" cy="5141168"/>
          </a:xfrm>
        </p:spPr>
        <p:txBody>
          <a:bodyPr>
            <a:normAutofit/>
          </a:bodyPr>
          <a:lstStyle/>
          <a:p>
            <a:r>
              <a:rPr lang="ru-RU" sz="1600" dirty="0"/>
              <a:t>Ограничители перенапряжения нелинейные (ОПН) – это широко распространенные в промышленности высоковольтные аппараты, применяемые в сетях среднего и высокого классов напряжения переменного тока. Ограничитель перенапряжения нелинейный (ОПН) — это разрядник без искровых промежутков. </a:t>
            </a:r>
            <a:r>
              <a:rPr lang="ru-RU" sz="1600" dirty="0" smtClean="0"/>
              <a:t>Нелинейные </a:t>
            </a:r>
            <a:r>
              <a:rPr lang="ru-RU" sz="1600" dirty="0"/>
              <a:t>ограничители защищают изоляцию электрооборудования подстанции и электрических сетей от скачков коммутационных и атмосферных перенапряжений</a:t>
            </a:r>
            <a:r>
              <a:rPr lang="ru-RU" sz="1600" dirty="0" smtClean="0"/>
              <a:t>.</a:t>
            </a:r>
          </a:p>
          <a:p>
            <a:r>
              <a:rPr lang="ru-RU" sz="1600" dirty="0"/>
              <a:t>Защитная функция ОПН состоит в том, что при номинальной работе электроустановки ток, ограничитель перенапряжения пропускает ничтожно малый – доли миллиампера. Если происходит импульсный скачек напряжения, сопротивление ограничителя мгновенно падает до единиц Ом, варисторы при этом переходят в проводящее состояние и ограничивают дальнейшее нарастание перенапряжения, преобразовывая энергию импульса в тепловую энергию, которая рассеивается в окружающую среду. Ограничитель возвращается вновь в непроводящее состояние после окончания волны перенапряжения. ОПН может эффективно ограничивать высокочастотные скачки перенапряжения за счет мгновенного перехода в проводящее состояние</a:t>
            </a:r>
            <a:r>
              <a:rPr lang="ru-RU" sz="1600" dirty="0" smtClean="0"/>
              <a:t>.</a:t>
            </a:r>
          </a:p>
          <a:p>
            <a:r>
              <a:rPr lang="ru-RU" sz="1600" dirty="0"/>
              <a:t>Кроме быстроты срабатывания ОПН обладает еще рядом преимуществ. Одним из них является стабильность характеристики варисторов после неоднократного срабатывания вплоть до окончания указанного времени эксплуатации, что, кроме прочего, устраняет необходимость в эксплуатационном обслуживании.</a:t>
            </a:r>
            <a:endParaRPr lang="ru-RU" sz="1600" dirty="0"/>
          </a:p>
        </p:txBody>
      </p:sp>
    </p:spTree>
    <p:extLst>
      <p:ext uri="{BB962C8B-B14F-4D97-AF65-F5344CB8AC3E}">
        <p14:creationId xmlns:p14="http://schemas.microsoft.com/office/powerpoint/2010/main" val="471066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1790" y="5589240"/>
            <a:ext cx="8229600" cy="1112987"/>
          </a:xfrm>
        </p:spPr>
        <p:txBody>
          <a:bodyPr>
            <a:normAutofit fontScale="85000" lnSpcReduction="10000"/>
          </a:bodyPr>
          <a:lstStyle/>
          <a:p>
            <a:pPr marL="0" indent="0">
              <a:buNone/>
            </a:pPr>
            <a:r>
              <a:rPr lang="ru-RU" dirty="0" smtClean="0"/>
              <a:t>График </a:t>
            </a:r>
            <a:r>
              <a:rPr lang="ru-RU" dirty="0"/>
              <a:t>изменения напряжения на оборудовании и тока через ОПН при воздействии перенапряжений.</a:t>
            </a:r>
            <a:endParaRPr lang="ru-RU" dirty="0"/>
          </a:p>
        </p:txBody>
      </p:sp>
      <p:sp>
        <p:nvSpPr>
          <p:cNvPr id="4" name="AutoShape 2" descr="График изменения напряжения на оборудовании и тока через ОПН при воздействии перенапряжений"/>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2" name="Picture 4" descr="График изменения напряжения на оборудовании и тока через ОПН при воздействии перенапряжени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980728"/>
            <a:ext cx="4639277" cy="4535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150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a:t>ОПН типа КР, РТ, РВ, РК</a:t>
            </a:r>
            <a:br>
              <a:rPr lang="ru-RU" sz="3200" b="1" dirty="0"/>
            </a:br>
            <a:endParaRPr lang="ru-RU" sz="3200" dirty="0"/>
          </a:p>
        </p:txBody>
      </p:sp>
      <p:sp>
        <p:nvSpPr>
          <p:cNvPr id="3" name="Объект 2"/>
          <p:cNvSpPr>
            <a:spLocks noGrp="1"/>
          </p:cNvSpPr>
          <p:nvPr>
            <p:ph idx="1"/>
          </p:nvPr>
        </p:nvSpPr>
        <p:spPr>
          <a:xfrm>
            <a:off x="2411760" y="1600200"/>
            <a:ext cx="6275040" cy="4925144"/>
          </a:xfrm>
        </p:spPr>
        <p:txBody>
          <a:bodyPr>
            <a:normAutofit fontScale="77500" lnSpcReduction="20000"/>
          </a:bodyPr>
          <a:lstStyle/>
          <a:p>
            <a:r>
              <a:rPr lang="ru-RU" dirty="0"/>
              <a:t>ОПН–КР предназначены для защиты электрооборудования в сетях от 6 до 10 </a:t>
            </a:r>
            <a:r>
              <a:rPr lang="ru-RU" dirty="0" err="1"/>
              <a:t>кВ.</a:t>
            </a:r>
            <a:r>
              <a:rPr lang="ru-RU" dirty="0"/>
              <a:t> Рекомендуются для защиты </a:t>
            </a:r>
            <a:r>
              <a:rPr lang="ru-RU" dirty="0" smtClean="0"/>
              <a:t>трансформаторов </a:t>
            </a:r>
            <a:r>
              <a:rPr lang="ru-RU" dirty="0"/>
              <a:t>и двигателей</a:t>
            </a:r>
            <a:r>
              <a:rPr lang="ru-RU" dirty="0" smtClean="0"/>
              <a:t>.</a:t>
            </a:r>
          </a:p>
          <a:p>
            <a:endParaRPr lang="ru-RU" dirty="0"/>
          </a:p>
          <a:p>
            <a:endParaRPr lang="ru-RU" dirty="0" smtClean="0"/>
          </a:p>
          <a:p>
            <a:endParaRPr lang="ru-RU" dirty="0" smtClean="0"/>
          </a:p>
          <a:p>
            <a:r>
              <a:rPr lang="ru-RU" dirty="0" smtClean="0"/>
              <a:t>ОПН-РТ </a:t>
            </a:r>
            <a:r>
              <a:rPr lang="ru-RU" dirty="0"/>
              <a:t>рекомендованы для защиты ответственного электрооборудования в сетях от 3 до 10 </a:t>
            </a:r>
            <a:r>
              <a:rPr lang="ru-RU" dirty="0" err="1"/>
              <a:t>кВ</a:t>
            </a:r>
            <a:r>
              <a:rPr lang="ru-RU" dirty="0"/>
              <a:t> при частых воздействиях перенапряжений. Используются для защиты трансформаторов электродуговых печей, электрических генераторов и др.</a:t>
            </a:r>
            <a:endParaRPr lang="ru-RU" dirty="0"/>
          </a:p>
        </p:txBody>
      </p:sp>
      <p:sp>
        <p:nvSpPr>
          <p:cNvPr id="4" name="AutoShape 2" descr="https://karaganda.bvbalyans.kz/media/uploads/images/opn-min.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karaganda.bvbalyans.kz/media/uploads/images/opn-min.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01" y="1628800"/>
            <a:ext cx="238125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descr="https://images.ru.prom.st/738022600_w640_h640_ogranichitel-perenapryazhenij-opnrt6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17032"/>
            <a:ext cx="3419872"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357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28826" y="548680"/>
            <a:ext cx="5157974" cy="5904656"/>
          </a:xfrm>
        </p:spPr>
        <p:txBody>
          <a:bodyPr>
            <a:normAutofit fontScale="62500" lnSpcReduction="20000"/>
          </a:bodyPr>
          <a:lstStyle/>
          <a:p>
            <a:r>
              <a:rPr lang="ru-RU" dirty="0"/>
              <a:t>ОПН-РВ предназначены для защиты электрооборудования в сетях класса напряжения от 6 до 10 </a:t>
            </a:r>
            <a:r>
              <a:rPr lang="ru-RU" dirty="0" err="1"/>
              <a:t>кВ</a:t>
            </a:r>
            <a:r>
              <a:rPr lang="ru-RU" dirty="0"/>
              <a:t> с изолированной или компенсированной </a:t>
            </a:r>
            <a:r>
              <a:rPr lang="ru-RU" dirty="0" err="1"/>
              <a:t>нейтралью</a:t>
            </a:r>
            <a:r>
              <a:rPr lang="ru-RU" dirty="0"/>
              <a:t> от грозовых перенапряжений. Рекомендуются для использования в распределительных сетях для защиты трансформаторов, пунктов секционирования, мест перехода кабельных линий в воздушные, а также для замены морально устаревших разрядников серии РВО при новом строительстве и реконструкции</a:t>
            </a:r>
            <a:r>
              <a:rPr lang="ru-RU" dirty="0" smtClean="0"/>
              <a:t>.</a:t>
            </a:r>
          </a:p>
          <a:p>
            <a:endParaRPr lang="ru-RU" dirty="0"/>
          </a:p>
          <a:p>
            <a:endParaRPr lang="ru-RU" dirty="0" smtClean="0"/>
          </a:p>
          <a:p>
            <a:r>
              <a:rPr lang="ru-RU" dirty="0"/>
              <a:t>ОПН-РК предназначены для эксплуатации в районах 1-3 степени загрязнения атмосферы, применяются в сетях 35-110 </a:t>
            </a:r>
            <a:r>
              <a:rPr lang="ru-RU" dirty="0" err="1"/>
              <a:t>кВ.</a:t>
            </a:r>
            <a:r>
              <a:rPr lang="ru-RU" dirty="0"/>
              <a:t> Разработаны специально для защиты изоляции </a:t>
            </a:r>
            <a:r>
              <a:rPr lang="ru-RU" dirty="0" err="1"/>
              <a:t>нейтрали</a:t>
            </a:r>
            <a:r>
              <a:rPr lang="ru-RU" dirty="0"/>
              <a:t> трансформаторов 110 </a:t>
            </a:r>
            <a:r>
              <a:rPr lang="ru-RU" dirty="0" err="1"/>
              <a:t>кВ.</a:t>
            </a:r>
            <a:endParaRPr lang="ru-RU" dirty="0"/>
          </a:p>
        </p:txBody>
      </p:sp>
      <p:pic>
        <p:nvPicPr>
          <p:cNvPr id="4098" name="Picture 2" descr="ОПН"/>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548680"/>
            <a:ext cx="2376264" cy="21751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forca.ru/images/stati/opn/OPN-RK-35-1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807" y="3119874"/>
            <a:ext cx="1913025" cy="3497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224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fontScale="85000" lnSpcReduction="20000"/>
          </a:bodyPr>
          <a:lstStyle/>
          <a:p>
            <a:r>
              <a:rPr lang="ru-RU" dirty="0"/>
              <a:t>Ограничители типов КР, РТ и РВ представляют собой высоковольтные аппараты, состоящие из последовательно соединенных варисторов, размещенных внутри изоляционного корпуса. Безопасное нахождение ОПН под напряжением обеспечивает высоко-нелинейная вольтамперная характеристика варисторов. При изготовлении ограничителей классов напряжения 3-10кВ, колонка резисторов находится между металлическими электродами и запрессовывается в оболочку из особого атмосфероустойчивого полимера.</a:t>
            </a:r>
            <a:r>
              <a:rPr lang="ru-RU" dirty="0"/>
              <a:t/>
            </a:r>
            <a:br>
              <a:rPr lang="ru-RU" dirty="0"/>
            </a:br>
            <a:r>
              <a:rPr lang="ru-RU" dirty="0"/>
              <a:t>Ограничители типа РК состоят из блоков варисторов соединенных последовательно, находящихся внутри покрышки. Покрышка состоит из стеклопластикового цилиндра.</a:t>
            </a:r>
            <a:endParaRPr lang="ru-RU" dirty="0"/>
          </a:p>
        </p:txBody>
      </p:sp>
    </p:spTree>
    <p:extLst>
      <p:ext uri="{BB962C8B-B14F-4D97-AF65-F5344CB8AC3E}">
        <p14:creationId xmlns:p14="http://schemas.microsoft.com/office/powerpoint/2010/main" val="1783630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4"/>
            <a:ext cx="8291264" cy="3168352"/>
          </a:xfrm>
        </p:spPr>
        <p:txBody>
          <a:bodyPr>
            <a:noAutofit/>
          </a:bodyPr>
          <a:lstStyle/>
          <a:p>
            <a:r>
              <a:rPr lang="ru-RU" sz="1600" dirty="0"/>
              <a:t>Импульсы грозовых перенапряжений, набегающие на подстанцию, могут иметь разную форму. Полные импульсы, близкие по форме к импульсам тока молнии, возникают при ударах в провода линии, если их амплитуда ниже импульсного разрядного напряжения изоляции линии. Если амплитуда тока молнии выше критического значения и при ударе в провод происходит перекрытие линейной изоляции, то образуется срезанный импульс грозового перенапряжения. Максимальное напряжение срезанного импульса определяется вольт-секундной характеристикой изоляции линии. На линиях с номинальным напряжением до 330 </a:t>
            </a:r>
            <a:r>
              <a:rPr lang="ru-RU" sz="1600" dirty="0" err="1"/>
              <a:t>кВ</a:t>
            </a:r>
            <a:r>
              <a:rPr lang="ru-RU" sz="1600" dirty="0"/>
              <a:t> срезанные импульсы возникают примерно в 90% случаев. На линиях напряжением 500 </a:t>
            </a:r>
            <a:r>
              <a:rPr lang="ru-RU" sz="1600" dirty="0" err="1"/>
              <a:t>кВ</a:t>
            </a:r>
            <a:r>
              <a:rPr lang="ru-RU" sz="1600" dirty="0"/>
              <a:t> и выше, имеющих значительно большие импульсные разрядные напряжения изоляции, доля срезанных импульсов снижается до 50%. Импульсы с очень крутым (практически вертикальным) фронтом возникают при ударах молнии в опору или трос с последующим перекрытием линейной изоляции</a:t>
            </a:r>
            <a:r>
              <a:rPr lang="ru-RU" sz="1600" dirty="0" smtClean="0"/>
              <a:t>. </a:t>
            </a:r>
            <a:endParaRPr lang="ru-RU" sz="1800" dirty="0"/>
          </a:p>
        </p:txBody>
      </p:sp>
      <p:pic>
        <p:nvPicPr>
          <p:cNvPr id="5122" name="Picture 2" descr="https://xreferat.com/image/102/1307349201_2.gif"/>
          <p:cNvPicPr>
            <a:picLocks noChangeAspect="1" noChangeArrowheads="1"/>
          </p:cNvPicPr>
          <p:nvPr/>
        </p:nvPicPr>
        <p:blipFill rotWithShape="1">
          <a:blip r:embed="rId2">
            <a:extLst>
              <a:ext uri="{28A0092B-C50C-407E-A947-70E740481C1C}">
                <a14:useLocalDpi xmlns:a14="http://schemas.microsoft.com/office/drawing/2010/main" val="0"/>
              </a:ext>
            </a:extLst>
          </a:blip>
          <a:srcRect b="23753"/>
          <a:stretch/>
        </p:blipFill>
        <p:spPr bwMode="auto">
          <a:xfrm>
            <a:off x="1403648" y="3573016"/>
            <a:ext cx="6475911"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053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r>
              <a:rPr lang="ru-RU" dirty="0"/>
              <a:t>Длительность таких импульсов мала и составляет 6-15 </a:t>
            </a:r>
            <a:r>
              <a:rPr lang="ru-RU" dirty="0" err="1"/>
              <a:t>мкс</a:t>
            </a:r>
            <a:r>
              <a:rPr lang="ru-RU" dirty="0"/>
              <a:t>, что объясняется отводом части тока молнии через тросы в другие опоры. Индуктированные импульсы напряжения, возникающие при ударах молнии вблизи линии могут иметь разную длительность. На линиях 6-35 </a:t>
            </a:r>
            <a:r>
              <a:rPr lang="ru-RU" dirty="0" err="1"/>
              <a:t>кВ</a:t>
            </a:r>
            <a:r>
              <a:rPr lang="ru-RU" dirty="0"/>
              <a:t> они могут вызвать перекрытия изоляции, и тогда их длительность уменьшается</a:t>
            </a:r>
            <a:r>
              <a:rPr lang="ru-RU" dirty="0" smtClean="0"/>
              <a:t>.</a:t>
            </a:r>
          </a:p>
          <a:p>
            <a:r>
              <a:rPr lang="ru-RU" dirty="0" smtClean="0"/>
              <a:t>Распространяющийся </a:t>
            </a:r>
            <a:r>
              <a:rPr lang="ru-RU" dirty="0"/>
              <a:t>по линии импульс напряжения деформируется и затухает. Основной причиной деформации и затухания являются импульсная корона, возникающая на проводах под действием высоких напряжений бегущей волны, и сопротивление земли, поскольку ток импульса замыкается через землю. Импульсы грозового происхождения преимущественно отрицательной полярности.</a:t>
            </a:r>
            <a:endParaRPr lang="ru-RU" dirty="0"/>
          </a:p>
        </p:txBody>
      </p:sp>
    </p:spTree>
    <p:extLst>
      <p:ext uri="{BB962C8B-B14F-4D97-AF65-F5344CB8AC3E}">
        <p14:creationId xmlns:p14="http://schemas.microsoft.com/office/powerpoint/2010/main" val="3074958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1" algn="ctr" rtl="0">
              <a:spcBef>
                <a:spcPct val="0"/>
              </a:spcBef>
            </a:pPr>
            <a:r>
              <a:rPr lang="ru-RU" sz="3200" b="1" dirty="0"/>
              <a:t>Расстановка защитных аппаратов</a:t>
            </a:r>
            <a:br>
              <a:rPr lang="ru-RU" sz="3200" b="1" dirty="0"/>
            </a:br>
            <a:endParaRPr lang="ru-RU" sz="3200" b="1" dirty="0"/>
          </a:p>
        </p:txBody>
      </p:sp>
      <p:sp>
        <p:nvSpPr>
          <p:cNvPr id="3" name="Объект 2"/>
          <p:cNvSpPr>
            <a:spLocks noGrp="1"/>
          </p:cNvSpPr>
          <p:nvPr>
            <p:ph idx="1"/>
          </p:nvPr>
        </p:nvSpPr>
        <p:spPr/>
        <p:txBody>
          <a:bodyPr>
            <a:normAutofit fontScale="70000" lnSpcReduction="20000"/>
          </a:bodyPr>
          <a:lstStyle/>
          <a:p>
            <a:r>
              <a:rPr lang="ru-RU" dirty="0"/>
              <a:t>В качестве примера рассмотрим приведенную на рис</a:t>
            </a:r>
            <a:r>
              <a:rPr lang="ru-RU" dirty="0" smtClean="0"/>
              <a:t>.  </a:t>
            </a:r>
            <a:r>
              <a:rPr lang="ru-RU" dirty="0"/>
              <a:t>схему РУ с несколькими присоединенными линиями и (авто)трансформаторами. Предположим, с ВЛ-1 на РУ набегает грозовая волна, которая, в частности, создает грозовые перенапряжения на изоляции силового трансформатора Т. Для защиты Т и другого оборудования от перенапряжений в схеме РУ следует предусмотреть установку защитных аппаратов. Места установки в распределительном устройстве защитных аппаратов типа РВ и ОПН определены в правилах устройства электроустановок ПУЭ, где в качестве типового решения ЗА устанавливаются в непосредственной близости от обмоток силовых (авто)трансформаторов. Кроме того, многие типовые РУ имеют ЗА, размещенные у измерительных трансформаторов напряжения (ТН) на сборных шинах.</a:t>
            </a:r>
          </a:p>
          <a:p>
            <a:endParaRPr lang="ru-RU" dirty="0"/>
          </a:p>
        </p:txBody>
      </p:sp>
    </p:spTree>
    <p:extLst>
      <p:ext uri="{BB962C8B-B14F-4D97-AF65-F5344CB8AC3E}">
        <p14:creationId xmlns:p14="http://schemas.microsoft.com/office/powerpoint/2010/main" val="3986040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74" name="Picture 58"/>
          <p:cNvPicPr>
            <a:picLocks noChangeAspect="1" noChangeArrowheads="1"/>
          </p:cNvPicPr>
          <p:nvPr/>
        </p:nvPicPr>
        <p:blipFill rotWithShape="1">
          <a:blip r:embed="rId2">
            <a:extLst>
              <a:ext uri="{28A0092B-C50C-407E-A947-70E740481C1C}">
                <a14:useLocalDpi xmlns:a14="http://schemas.microsoft.com/office/drawing/2010/main" val="0"/>
              </a:ext>
            </a:extLst>
          </a:blip>
          <a:srcRect l="7251" t="40933" r="56675" b="18000"/>
          <a:stretch/>
        </p:blipFill>
        <p:spPr bwMode="auto">
          <a:xfrm>
            <a:off x="611560" y="522408"/>
            <a:ext cx="7300312" cy="4674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5" name="Прямоугольник 9224"/>
          <p:cNvSpPr/>
          <p:nvPr/>
        </p:nvSpPr>
        <p:spPr>
          <a:xfrm>
            <a:off x="2286000" y="5373216"/>
            <a:ext cx="4572000" cy="923330"/>
          </a:xfrm>
          <a:prstGeom prst="rect">
            <a:avLst/>
          </a:prstGeom>
        </p:spPr>
        <p:txBody>
          <a:bodyPr>
            <a:spAutoFit/>
          </a:bodyPr>
          <a:lstStyle/>
          <a:p>
            <a:r>
              <a:rPr lang="ru-RU" dirty="0"/>
              <a:t>Типовая схема РУ с несколькими присоединенными линиями и</a:t>
            </a:r>
          </a:p>
          <a:p>
            <a:r>
              <a:rPr lang="ru-RU" dirty="0"/>
              <a:t>(авто)трансформаторами</a:t>
            </a:r>
            <a:endParaRPr lang="ru-RU" dirty="0"/>
          </a:p>
        </p:txBody>
      </p:sp>
    </p:spTree>
    <p:extLst>
      <p:ext uri="{BB962C8B-B14F-4D97-AF65-F5344CB8AC3E}">
        <p14:creationId xmlns:p14="http://schemas.microsoft.com/office/powerpoint/2010/main" val="3207507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404665"/>
            <a:ext cx="8229600" cy="2592288"/>
          </a:xfrm>
        </p:spPr>
        <p:txBody>
          <a:bodyPr>
            <a:normAutofit fontScale="77500" lnSpcReduction="20000"/>
          </a:bodyPr>
          <a:lstStyle/>
          <a:p>
            <a:pPr marL="0" indent="0">
              <a:buNone/>
            </a:pPr>
            <a:r>
              <a:rPr lang="ru-RU" dirty="0" smtClean="0"/>
              <a:t>	На </a:t>
            </a:r>
            <a:r>
              <a:rPr lang="ru-RU" dirty="0"/>
              <a:t>рис</a:t>
            </a:r>
            <a:r>
              <a:rPr lang="ru-RU" dirty="0" smtClean="0"/>
              <a:t>. </a:t>
            </a:r>
            <a:r>
              <a:rPr lang="ru-RU" dirty="0"/>
              <a:t>в качестве защитного аппарата у трансформатора Т для определенности изображен ОПН.</a:t>
            </a:r>
          </a:p>
          <a:p>
            <a:pPr marL="0" indent="0">
              <a:buNone/>
            </a:pPr>
            <a:r>
              <a:rPr lang="ru-RU" dirty="0" smtClean="0"/>
              <a:t>	В </a:t>
            </a:r>
            <a:r>
              <a:rPr lang="ru-RU" dirty="0"/>
              <a:t>расчетах грозовых перенапряжений трансформаторы и другие высоковольтные аппараты заменяются своими входными емкостями – на рис</a:t>
            </a:r>
            <a:r>
              <a:rPr lang="ru-RU" dirty="0" smtClean="0"/>
              <a:t>. </a:t>
            </a:r>
            <a:r>
              <a:rPr lang="ru-RU" dirty="0"/>
              <a:t>можно видеть емкости силового трансформатора и измерительного трансформатора напряжения.</a:t>
            </a:r>
          </a:p>
          <a:p>
            <a:endParaRPr lang="ru-RU" dirty="0"/>
          </a:p>
        </p:txBody>
      </p:sp>
      <p:grpSp>
        <p:nvGrpSpPr>
          <p:cNvPr id="4" name="Group 2"/>
          <p:cNvGrpSpPr>
            <a:grpSpLocks/>
          </p:cNvGrpSpPr>
          <p:nvPr/>
        </p:nvGrpSpPr>
        <p:grpSpPr bwMode="auto">
          <a:xfrm>
            <a:off x="1331640" y="2971921"/>
            <a:ext cx="5674946" cy="1708940"/>
            <a:chOff x="2238" y="356"/>
            <a:chExt cx="7319" cy="2205"/>
          </a:xfrm>
        </p:grpSpPr>
        <p:sp>
          <p:nvSpPr>
            <p:cNvPr id="5" name="AutoShape 3"/>
            <p:cNvSpPr>
              <a:spLocks/>
            </p:cNvSpPr>
            <p:nvPr/>
          </p:nvSpPr>
          <p:spPr bwMode="auto">
            <a:xfrm>
              <a:off x="2345" y="1244"/>
              <a:ext cx="7017" cy="1264"/>
            </a:xfrm>
            <a:custGeom>
              <a:avLst/>
              <a:gdLst>
                <a:gd name="T0" fmla="+- 0 9362 2346"/>
                <a:gd name="T1" fmla="*/ T0 w 7017"/>
                <a:gd name="T2" fmla="+- 0 1244 1244"/>
                <a:gd name="T3" fmla="*/ 1244 h 1264"/>
                <a:gd name="T4" fmla="+- 0 2346 2346"/>
                <a:gd name="T5" fmla="*/ T4 w 7017"/>
                <a:gd name="T6" fmla="+- 0 1244 1244"/>
                <a:gd name="T7" fmla="*/ 1244 h 1264"/>
                <a:gd name="T8" fmla="+- 0 8070 2346"/>
                <a:gd name="T9" fmla="*/ T8 w 7017"/>
                <a:gd name="T10" fmla="+- 0 2065 1244"/>
                <a:gd name="T11" fmla="*/ 2065 h 1264"/>
                <a:gd name="T12" fmla="+- 0 8189 2346"/>
                <a:gd name="T13" fmla="*/ T12 w 7017"/>
                <a:gd name="T14" fmla="+- 0 2065 1244"/>
                <a:gd name="T15" fmla="*/ 2065 h 1264"/>
                <a:gd name="T16" fmla="+- 0 8189 2346"/>
                <a:gd name="T17" fmla="*/ T16 w 7017"/>
                <a:gd name="T18" fmla="+- 0 1655 1244"/>
                <a:gd name="T19" fmla="*/ 1655 h 1264"/>
                <a:gd name="T20" fmla="+- 0 8070 2346"/>
                <a:gd name="T21" fmla="*/ T20 w 7017"/>
                <a:gd name="T22" fmla="+- 0 1655 1244"/>
                <a:gd name="T23" fmla="*/ 1655 h 1264"/>
                <a:gd name="T24" fmla="+- 0 8070 2346"/>
                <a:gd name="T25" fmla="*/ T24 w 7017"/>
                <a:gd name="T26" fmla="+- 0 2065 1244"/>
                <a:gd name="T27" fmla="*/ 2065 h 1264"/>
                <a:gd name="T28" fmla="+- 0 8131 2346"/>
                <a:gd name="T29" fmla="*/ T28 w 7017"/>
                <a:gd name="T30" fmla="+- 0 2065 1244"/>
                <a:gd name="T31" fmla="*/ 2065 h 1264"/>
                <a:gd name="T32" fmla="+- 0 8131 2346"/>
                <a:gd name="T33" fmla="*/ T32 w 7017"/>
                <a:gd name="T34" fmla="+- 0 2508 1244"/>
                <a:gd name="T35" fmla="*/ 2508 h 1264"/>
                <a:gd name="T36" fmla="+- 0 8131 2346"/>
                <a:gd name="T37" fmla="*/ T36 w 7017"/>
                <a:gd name="T38" fmla="+- 0 1244 1244"/>
                <a:gd name="T39" fmla="*/ 1244 h 1264"/>
                <a:gd name="T40" fmla="+- 0 8131 2346"/>
                <a:gd name="T41" fmla="*/ T40 w 7017"/>
                <a:gd name="T42" fmla="+- 0 1655 1244"/>
                <a:gd name="T43" fmla="*/ 1655 h 12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7017" h="1264">
                  <a:moveTo>
                    <a:pt x="7016" y="0"/>
                  </a:moveTo>
                  <a:lnTo>
                    <a:pt x="0" y="0"/>
                  </a:lnTo>
                  <a:moveTo>
                    <a:pt x="5724" y="821"/>
                  </a:moveTo>
                  <a:lnTo>
                    <a:pt x="5843" y="821"/>
                  </a:lnTo>
                  <a:lnTo>
                    <a:pt x="5843" y="411"/>
                  </a:lnTo>
                  <a:lnTo>
                    <a:pt x="5724" y="411"/>
                  </a:lnTo>
                  <a:lnTo>
                    <a:pt x="5724" y="821"/>
                  </a:lnTo>
                  <a:close/>
                  <a:moveTo>
                    <a:pt x="5785" y="821"/>
                  </a:moveTo>
                  <a:lnTo>
                    <a:pt x="5785" y="1264"/>
                  </a:lnTo>
                  <a:moveTo>
                    <a:pt x="5785" y="0"/>
                  </a:moveTo>
                  <a:lnTo>
                    <a:pt x="5785" y="411"/>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Freeform 4"/>
            <p:cNvSpPr>
              <a:spLocks/>
            </p:cNvSpPr>
            <p:nvPr/>
          </p:nvSpPr>
          <p:spPr bwMode="auto">
            <a:xfrm>
              <a:off x="8087" y="1201"/>
              <a:ext cx="83" cy="83"/>
            </a:xfrm>
            <a:custGeom>
              <a:avLst/>
              <a:gdLst>
                <a:gd name="T0" fmla="+- 0 8131 8088"/>
                <a:gd name="T1" fmla="*/ T0 w 83"/>
                <a:gd name="T2" fmla="+- 0 1201 1201"/>
                <a:gd name="T3" fmla="*/ 1201 h 83"/>
                <a:gd name="T4" fmla="+- 0 8114 8088"/>
                <a:gd name="T5" fmla="*/ T4 w 83"/>
                <a:gd name="T6" fmla="+- 0 1204 1201"/>
                <a:gd name="T7" fmla="*/ 1204 h 83"/>
                <a:gd name="T8" fmla="+- 0 8100 8088"/>
                <a:gd name="T9" fmla="*/ T8 w 83"/>
                <a:gd name="T10" fmla="+- 0 1213 1201"/>
                <a:gd name="T11" fmla="*/ 1213 h 83"/>
                <a:gd name="T12" fmla="+- 0 8091 8088"/>
                <a:gd name="T13" fmla="*/ T12 w 83"/>
                <a:gd name="T14" fmla="+- 0 1227 1201"/>
                <a:gd name="T15" fmla="*/ 1227 h 83"/>
                <a:gd name="T16" fmla="+- 0 8088 8088"/>
                <a:gd name="T17" fmla="*/ T16 w 83"/>
                <a:gd name="T18" fmla="+- 0 1244 1201"/>
                <a:gd name="T19" fmla="*/ 1244 h 83"/>
                <a:gd name="T20" fmla="+- 0 8091 8088"/>
                <a:gd name="T21" fmla="*/ T20 w 83"/>
                <a:gd name="T22" fmla="+- 0 1260 1201"/>
                <a:gd name="T23" fmla="*/ 1260 h 83"/>
                <a:gd name="T24" fmla="+- 0 8100 8088"/>
                <a:gd name="T25" fmla="*/ T24 w 83"/>
                <a:gd name="T26" fmla="+- 0 1272 1201"/>
                <a:gd name="T27" fmla="*/ 1272 h 83"/>
                <a:gd name="T28" fmla="+- 0 8114 8088"/>
                <a:gd name="T29" fmla="*/ T28 w 83"/>
                <a:gd name="T30" fmla="+- 0 1281 1201"/>
                <a:gd name="T31" fmla="*/ 1281 h 83"/>
                <a:gd name="T32" fmla="+- 0 8131 8088"/>
                <a:gd name="T33" fmla="*/ T32 w 83"/>
                <a:gd name="T34" fmla="+- 0 1284 1201"/>
                <a:gd name="T35" fmla="*/ 1284 h 83"/>
                <a:gd name="T36" fmla="+- 0 8146 8088"/>
                <a:gd name="T37" fmla="*/ T36 w 83"/>
                <a:gd name="T38" fmla="+- 0 1281 1201"/>
                <a:gd name="T39" fmla="*/ 1281 h 83"/>
                <a:gd name="T40" fmla="+- 0 8159 8088"/>
                <a:gd name="T41" fmla="*/ T40 w 83"/>
                <a:gd name="T42" fmla="+- 0 1272 1201"/>
                <a:gd name="T43" fmla="*/ 1272 h 83"/>
                <a:gd name="T44" fmla="+- 0 8168 8088"/>
                <a:gd name="T45" fmla="*/ T44 w 83"/>
                <a:gd name="T46" fmla="+- 0 1260 1201"/>
                <a:gd name="T47" fmla="*/ 1260 h 83"/>
                <a:gd name="T48" fmla="+- 0 8171 8088"/>
                <a:gd name="T49" fmla="*/ T48 w 83"/>
                <a:gd name="T50" fmla="+- 0 1244 1201"/>
                <a:gd name="T51" fmla="*/ 1244 h 83"/>
                <a:gd name="T52" fmla="+- 0 8168 8088"/>
                <a:gd name="T53" fmla="*/ T52 w 83"/>
                <a:gd name="T54" fmla="+- 0 1227 1201"/>
                <a:gd name="T55" fmla="*/ 1227 h 83"/>
                <a:gd name="T56" fmla="+- 0 8159 8088"/>
                <a:gd name="T57" fmla="*/ T56 w 83"/>
                <a:gd name="T58" fmla="+- 0 1213 1201"/>
                <a:gd name="T59" fmla="*/ 1213 h 83"/>
                <a:gd name="T60" fmla="+- 0 8146 8088"/>
                <a:gd name="T61" fmla="*/ T60 w 83"/>
                <a:gd name="T62" fmla="+- 0 1204 1201"/>
                <a:gd name="T63" fmla="*/ 1204 h 83"/>
                <a:gd name="T64" fmla="+- 0 8131 8088"/>
                <a:gd name="T65" fmla="*/ T64 w 83"/>
                <a:gd name="T66" fmla="+- 0 1201 1201"/>
                <a:gd name="T67" fmla="*/ 1201 h 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3" h="83">
                  <a:moveTo>
                    <a:pt x="43" y="0"/>
                  </a:moveTo>
                  <a:lnTo>
                    <a:pt x="26" y="3"/>
                  </a:lnTo>
                  <a:lnTo>
                    <a:pt x="12" y="12"/>
                  </a:lnTo>
                  <a:lnTo>
                    <a:pt x="3" y="26"/>
                  </a:lnTo>
                  <a:lnTo>
                    <a:pt x="0" y="43"/>
                  </a:lnTo>
                  <a:lnTo>
                    <a:pt x="3" y="59"/>
                  </a:lnTo>
                  <a:lnTo>
                    <a:pt x="12" y="71"/>
                  </a:lnTo>
                  <a:lnTo>
                    <a:pt x="26" y="80"/>
                  </a:lnTo>
                  <a:lnTo>
                    <a:pt x="43" y="83"/>
                  </a:lnTo>
                  <a:lnTo>
                    <a:pt x="58" y="80"/>
                  </a:lnTo>
                  <a:lnTo>
                    <a:pt x="71" y="71"/>
                  </a:lnTo>
                  <a:lnTo>
                    <a:pt x="80" y="59"/>
                  </a:lnTo>
                  <a:lnTo>
                    <a:pt x="83" y="43"/>
                  </a:lnTo>
                  <a:lnTo>
                    <a:pt x="80" y="26"/>
                  </a:lnTo>
                  <a:lnTo>
                    <a:pt x="71" y="12"/>
                  </a:lnTo>
                  <a:lnTo>
                    <a:pt x="58" y="3"/>
                  </a:lnTo>
                  <a:lnTo>
                    <a:pt x="4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7" name="AutoShape 5"/>
            <p:cNvSpPr>
              <a:spLocks/>
            </p:cNvSpPr>
            <p:nvPr/>
          </p:nvSpPr>
          <p:spPr bwMode="auto">
            <a:xfrm>
              <a:off x="2237" y="362"/>
              <a:ext cx="2520" cy="875"/>
            </a:xfrm>
            <a:custGeom>
              <a:avLst/>
              <a:gdLst>
                <a:gd name="T0" fmla="+- 0 4200 2238"/>
                <a:gd name="T1" fmla="*/ T0 w 2520"/>
                <a:gd name="T2" fmla="+- 0 1237 362"/>
                <a:gd name="T3" fmla="*/ 1237 h 875"/>
                <a:gd name="T4" fmla="+- 0 3905 2238"/>
                <a:gd name="T5" fmla="*/ T4 w 2520"/>
                <a:gd name="T6" fmla="+- 0 362 362"/>
                <a:gd name="T7" fmla="*/ 362 h 875"/>
                <a:gd name="T8" fmla="+- 0 2238 2238"/>
                <a:gd name="T9" fmla="*/ T8 w 2520"/>
                <a:gd name="T10" fmla="+- 0 362 362"/>
                <a:gd name="T11" fmla="*/ 362 h 875"/>
                <a:gd name="T12" fmla="+- 0 3905 2238"/>
                <a:gd name="T13" fmla="*/ T12 w 2520"/>
                <a:gd name="T14" fmla="+- 0 362 362"/>
                <a:gd name="T15" fmla="*/ 362 h 875"/>
                <a:gd name="T16" fmla="+- 0 2432 2238"/>
                <a:gd name="T17" fmla="*/ T16 w 2520"/>
                <a:gd name="T18" fmla="+- 0 362 362"/>
                <a:gd name="T19" fmla="*/ 362 h 875"/>
                <a:gd name="T20" fmla="+- 0 2432 2238"/>
                <a:gd name="T21" fmla="*/ T20 w 2520"/>
                <a:gd name="T22" fmla="+- 0 1237 362"/>
                <a:gd name="T23" fmla="*/ 1237 h 875"/>
                <a:gd name="T24" fmla="+- 0 2630 2238"/>
                <a:gd name="T25" fmla="*/ T24 w 2520"/>
                <a:gd name="T26" fmla="+- 0 362 362"/>
                <a:gd name="T27" fmla="*/ 362 h 875"/>
                <a:gd name="T28" fmla="+- 0 2630 2238"/>
                <a:gd name="T29" fmla="*/ T28 w 2520"/>
                <a:gd name="T30" fmla="+- 0 1237 362"/>
                <a:gd name="T31" fmla="*/ 1237 h 875"/>
                <a:gd name="T32" fmla="+- 0 2825 2238"/>
                <a:gd name="T33" fmla="*/ T32 w 2520"/>
                <a:gd name="T34" fmla="+- 0 362 362"/>
                <a:gd name="T35" fmla="*/ 362 h 875"/>
                <a:gd name="T36" fmla="+- 0 2825 2238"/>
                <a:gd name="T37" fmla="*/ T36 w 2520"/>
                <a:gd name="T38" fmla="+- 0 1237 362"/>
                <a:gd name="T39" fmla="*/ 1237 h 875"/>
                <a:gd name="T40" fmla="+- 0 3023 2238"/>
                <a:gd name="T41" fmla="*/ T40 w 2520"/>
                <a:gd name="T42" fmla="+- 0 362 362"/>
                <a:gd name="T43" fmla="*/ 362 h 875"/>
                <a:gd name="T44" fmla="+- 0 3023 2238"/>
                <a:gd name="T45" fmla="*/ T44 w 2520"/>
                <a:gd name="T46" fmla="+- 0 1237 362"/>
                <a:gd name="T47" fmla="*/ 1237 h 875"/>
                <a:gd name="T48" fmla="+- 0 3217 2238"/>
                <a:gd name="T49" fmla="*/ T48 w 2520"/>
                <a:gd name="T50" fmla="+- 0 362 362"/>
                <a:gd name="T51" fmla="*/ 362 h 875"/>
                <a:gd name="T52" fmla="+- 0 3217 2238"/>
                <a:gd name="T53" fmla="*/ T52 w 2520"/>
                <a:gd name="T54" fmla="+- 0 1237 362"/>
                <a:gd name="T55" fmla="*/ 1237 h 875"/>
                <a:gd name="T56" fmla="+- 0 3415 2238"/>
                <a:gd name="T57" fmla="*/ T56 w 2520"/>
                <a:gd name="T58" fmla="+- 0 362 362"/>
                <a:gd name="T59" fmla="*/ 362 h 875"/>
                <a:gd name="T60" fmla="+- 0 3415 2238"/>
                <a:gd name="T61" fmla="*/ T60 w 2520"/>
                <a:gd name="T62" fmla="+- 0 1237 362"/>
                <a:gd name="T63" fmla="*/ 1237 h 875"/>
                <a:gd name="T64" fmla="+- 0 3610 2238"/>
                <a:gd name="T65" fmla="*/ T64 w 2520"/>
                <a:gd name="T66" fmla="+- 0 362 362"/>
                <a:gd name="T67" fmla="*/ 362 h 875"/>
                <a:gd name="T68" fmla="+- 0 3610 2238"/>
                <a:gd name="T69" fmla="*/ T68 w 2520"/>
                <a:gd name="T70" fmla="+- 0 1237 362"/>
                <a:gd name="T71" fmla="*/ 1237 h 875"/>
                <a:gd name="T72" fmla="+- 0 3808 2238"/>
                <a:gd name="T73" fmla="*/ T72 w 2520"/>
                <a:gd name="T74" fmla="+- 0 362 362"/>
                <a:gd name="T75" fmla="*/ 362 h 875"/>
                <a:gd name="T76" fmla="+- 0 3808 2238"/>
                <a:gd name="T77" fmla="*/ T76 w 2520"/>
                <a:gd name="T78" fmla="+- 0 1237 362"/>
                <a:gd name="T79" fmla="*/ 1237 h 875"/>
                <a:gd name="T80" fmla="+- 0 4006 2238"/>
                <a:gd name="T81" fmla="*/ T80 w 2520"/>
                <a:gd name="T82" fmla="+- 0 654 362"/>
                <a:gd name="T83" fmla="*/ 654 h 875"/>
                <a:gd name="T84" fmla="+- 0 4006 2238"/>
                <a:gd name="T85" fmla="*/ T84 w 2520"/>
                <a:gd name="T86" fmla="+- 0 1237 362"/>
                <a:gd name="T87" fmla="*/ 1237 h 875"/>
                <a:gd name="T88" fmla="+- 0 4042 2238"/>
                <a:gd name="T89" fmla="*/ T88 w 2520"/>
                <a:gd name="T90" fmla="+- 0 766 362"/>
                <a:gd name="T91" fmla="*/ 766 h 875"/>
                <a:gd name="T92" fmla="+- 0 4758 2238"/>
                <a:gd name="T93" fmla="*/ T92 w 2520"/>
                <a:gd name="T94" fmla="+- 0 766 362"/>
                <a:gd name="T95" fmla="*/ 766 h 87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520" h="875">
                  <a:moveTo>
                    <a:pt x="1962" y="875"/>
                  </a:moveTo>
                  <a:lnTo>
                    <a:pt x="1667" y="0"/>
                  </a:lnTo>
                  <a:moveTo>
                    <a:pt x="0" y="0"/>
                  </a:moveTo>
                  <a:lnTo>
                    <a:pt x="1667" y="0"/>
                  </a:lnTo>
                  <a:moveTo>
                    <a:pt x="194" y="0"/>
                  </a:moveTo>
                  <a:lnTo>
                    <a:pt x="194" y="875"/>
                  </a:lnTo>
                  <a:moveTo>
                    <a:pt x="392" y="0"/>
                  </a:moveTo>
                  <a:lnTo>
                    <a:pt x="392" y="875"/>
                  </a:lnTo>
                  <a:moveTo>
                    <a:pt x="587" y="0"/>
                  </a:moveTo>
                  <a:lnTo>
                    <a:pt x="587" y="875"/>
                  </a:lnTo>
                  <a:moveTo>
                    <a:pt x="785" y="0"/>
                  </a:moveTo>
                  <a:lnTo>
                    <a:pt x="785" y="875"/>
                  </a:lnTo>
                  <a:moveTo>
                    <a:pt x="979" y="0"/>
                  </a:moveTo>
                  <a:lnTo>
                    <a:pt x="979" y="875"/>
                  </a:lnTo>
                  <a:moveTo>
                    <a:pt x="1177" y="0"/>
                  </a:moveTo>
                  <a:lnTo>
                    <a:pt x="1177" y="875"/>
                  </a:lnTo>
                  <a:moveTo>
                    <a:pt x="1372" y="0"/>
                  </a:moveTo>
                  <a:lnTo>
                    <a:pt x="1372" y="875"/>
                  </a:lnTo>
                  <a:moveTo>
                    <a:pt x="1570" y="0"/>
                  </a:moveTo>
                  <a:lnTo>
                    <a:pt x="1570" y="875"/>
                  </a:lnTo>
                  <a:moveTo>
                    <a:pt x="1768" y="292"/>
                  </a:moveTo>
                  <a:lnTo>
                    <a:pt x="1768" y="875"/>
                  </a:lnTo>
                  <a:moveTo>
                    <a:pt x="1804" y="404"/>
                  </a:moveTo>
                  <a:lnTo>
                    <a:pt x="2520" y="404"/>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Freeform 6"/>
            <p:cNvSpPr>
              <a:spLocks/>
            </p:cNvSpPr>
            <p:nvPr/>
          </p:nvSpPr>
          <p:spPr bwMode="auto">
            <a:xfrm>
              <a:off x="4743" y="697"/>
              <a:ext cx="184" cy="141"/>
            </a:xfrm>
            <a:custGeom>
              <a:avLst/>
              <a:gdLst>
                <a:gd name="T0" fmla="+- 0 4744 4744"/>
                <a:gd name="T1" fmla="*/ T0 w 184"/>
                <a:gd name="T2" fmla="+- 0 697 697"/>
                <a:gd name="T3" fmla="*/ 697 h 141"/>
                <a:gd name="T4" fmla="+- 0 4744 4744"/>
                <a:gd name="T5" fmla="*/ T4 w 184"/>
                <a:gd name="T6" fmla="+- 0 838 697"/>
                <a:gd name="T7" fmla="*/ 838 h 141"/>
                <a:gd name="T8" fmla="+- 0 4927 4744"/>
                <a:gd name="T9" fmla="*/ T8 w 184"/>
                <a:gd name="T10" fmla="+- 0 766 697"/>
                <a:gd name="T11" fmla="*/ 766 h 141"/>
                <a:gd name="T12" fmla="+- 0 4744 4744"/>
                <a:gd name="T13" fmla="*/ T12 w 184"/>
                <a:gd name="T14" fmla="+- 0 697 697"/>
                <a:gd name="T15" fmla="*/ 697 h 141"/>
              </a:gdLst>
              <a:ahLst/>
              <a:cxnLst>
                <a:cxn ang="0">
                  <a:pos x="T1" y="T3"/>
                </a:cxn>
                <a:cxn ang="0">
                  <a:pos x="T5" y="T7"/>
                </a:cxn>
                <a:cxn ang="0">
                  <a:pos x="T9" y="T11"/>
                </a:cxn>
                <a:cxn ang="0">
                  <a:pos x="T13" y="T15"/>
                </a:cxn>
              </a:cxnLst>
              <a:rect l="0" t="0" r="r" b="b"/>
              <a:pathLst>
                <a:path w="184" h="141">
                  <a:moveTo>
                    <a:pt x="0" y="0"/>
                  </a:moveTo>
                  <a:lnTo>
                    <a:pt x="0" y="141"/>
                  </a:lnTo>
                  <a:lnTo>
                    <a:pt x="183" y="69"/>
                  </a:lnTo>
                  <a:lnTo>
                    <a:pt x="0"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1024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3" y="1809"/>
              <a:ext cx="418"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8"/>
            <p:cNvSpPr>
              <a:spLocks noChangeShapeType="1"/>
            </p:cNvSpPr>
            <p:nvPr/>
          </p:nvSpPr>
          <p:spPr bwMode="auto">
            <a:xfrm>
              <a:off x="9362" y="1244"/>
              <a:ext cx="0" cy="584"/>
            </a:xfrm>
            <a:prstGeom prst="line">
              <a:avLst/>
            </a:prstGeom>
            <a:noFill/>
            <a:ln w="7595">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Freeform 9"/>
            <p:cNvSpPr>
              <a:spLocks/>
            </p:cNvSpPr>
            <p:nvPr/>
          </p:nvSpPr>
          <p:spPr bwMode="auto">
            <a:xfrm>
              <a:off x="9322" y="1204"/>
              <a:ext cx="83" cy="80"/>
            </a:xfrm>
            <a:custGeom>
              <a:avLst/>
              <a:gdLst>
                <a:gd name="T0" fmla="+- 0 9362 9323"/>
                <a:gd name="T1" fmla="*/ T0 w 83"/>
                <a:gd name="T2" fmla="+- 0 1205 1205"/>
                <a:gd name="T3" fmla="*/ 1205 h 80"/>
                <a:gd name="T4" fmla="+- 0 9347 9323"/>
                <a:gd name="T5" fmla="*/ T4 w 83"/>
                <a:gd name="T6" fmla="+- 0 1208 1205"/>
                <a:gd name="T7" fmla="*/ 1208 h 80"/>
                <a:gd name="T8" fmla="+- 0 9334 9323"/>
                <a:gd name="T9" fmla="*/ T8 w 83"/>
                <a:gd name="T10" fmla="+- 0 1217 1205"/>
                <a:gd name="T11" fmla="*/ 1217 h 80"/>
                <a:gd name="T12" fmla="+- 0 9326 9323"/>
                <a:gd name="T13" fmla="*/ T12 w 83"/>
                <a:gd name="T14" fmla="+- 0 1229 1205"/>
                <a:gd name="T15" fmla="*/ 1229 h 80"/>
                <a:gd name="T16" fmla="+- 0 9323 9323"/>
                <a:gd name="T17" fmla="*/ T16 w 83"/>
                <a:gd name="T18" fmla="+- 0 1244 1205"/>
                <a:gd name="T19" fmla="*/ 1244 h 80"/>
                <a:gd name="T20" fmla="+- 0 9326 9323"/>
                <a:gd name="T21" fmla="*/ T20 w 83"/>
                <a:gd name="T22" fmla="+- 0 1260 1205"/>
                <a:gd name="T23" fmla="*/ 1260 h 80"/>
                <a:gd name="T24" fmla="+- 0 9334 9323"/>
                <a:gd name="T25" fmla="*/ T24 w 83"/>
                <a:gd name="T26" fmla="+- 0 1272 1205"/>
                <a:gd name="T27" fmla="*/ 1272 h 80"/>
                <a:gd name="T28" fmla="+- 0 9347 9323"/>
                <a:gd name="T29" fmla="*/ T28 w 83"/>
                <a:gd name="T30" fmla="+- 0 1281 1205"/>
                <a:gd name="T31" fmla="*/ 1281 h 80"/>
                <a:gd name="T32" fmla="+- 0 9362 9323"/>
                <a:gd name="T33" fmla="*/ T32 w 83"/>
                <a:gd name="T34" fmla="+- 0 1284 1205"/>
                <a:gd name="T35" fmla="*/ 1284 h 80"/>
                <a:gd name="T36" fmla="+- 0 9378 9323"/>
                <a:gd name="T37" fmla="*/ T36 w 83"/>
                <a:gd name="T38" fmla="+- 0 1281 1205"/>
                <a:gd name="T39" fmla="*/ 1281 h 80"/>
                <a:gd name="T40" fmla="+- 0 9392 9323"/>
                <a:gd name="T41" fmla="*/ T40 w 83"/>
                <a:gd name="T42" fmla="+- 0 1272 1205"/>
                <a:gd name="T43" fmla="*/ 1272 h 80"/>
                <a:gd name="T44" fmla="+- 0 9402 9323"/>
                <a:gd name="T45" fmla="*/ T44 w 83"/>
                <a:gd name="T46" fmla="+- 0 1260 1205"/>
                <a:gd name="T47" fmla="*/ 1260 h 80"/>
                <a:gd name="T48" fmla="+- 0 9406 9323"/>
                <a:gd name="T49" fmla="*/ T48 w 83"/>
                <a:gd name="T50" fmla="+- 0 1244 1205"/>
                <a:gd name="T51" fmla="*/ 1244 h 80"/>
                <a:gd name="T52" fmla="+- 0 9402 9323"/>
                <a:gd name="T53" fmla="*/ T52 w 83"/>
                <a:gd name="T54" fmla="+- 0 1229 1205"/>
                <a:gd name="T55" fmla="*/ 1229 h 80"/>
                <a:gd name="T56" fmla="+- 0 9392 9323"/>
                <a:gd name="T57" fmla="*/ T56 w 83"/>
                <a:gd name="T58" fmla="+- 0 1217 1205"/>
                <a:gd name="T59" fmla="*/ 1217 h 80"/>
                <a:gd name="T60" fmla="+- 0 9378 9323"/>
                <a:gd name="T61" fmla="*/ T60 w 83"/>
                <a:gd name="T62" fmla="+- 0 1208 1205"/>
                <a:gd name="T63" fmla="*/ 1208 h 80"/>
                <a:gd name="T64" fmla="+- 0 9362 9323"/>
                <a:gd name="T65" fmla="*/ T64 w 83"/>
                <a:gd name="T66" fmla="+- 0 1205 1205"/>
                <a:gd name="T67" fmla="*/ 1205 h 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3" h="80">
                  <a:moveTo>
                    <a:pt x="39" y="0"/>
                  </a:moveTo>
                  <a:lnTo>
                    <a:pt x="24" y="3"/>
                  </a:lnTo>
                  <a:lnTo>
                    <a:pt x="11" y="12"/>
                  </a:lnTo>
                  <a:lnTo>
                    <a:pt x="3" y="24"/>
                  </a:lnTo>
                  <a:lnTo>
                    <a:pt x="0" y="39"/>
                  </a:lnTo>
                  <a:lnTo>
                    <a:pt x="3" y="55"/>
                  </a:lnTo>
                  <a:lnTo>
                    <a:pt x="11" y="67"/>
                  </a:lnTo>
                  <a:lnTo>
                    <a:pt x="24" y="76"/>
                  </a:lnTo>
                  <a:lnTo>
                    <a:pt x="39" y="79"/>
                  </a:lnTo>
                  <a:lnTo>
                    <a:pt x="55" y="76"/>
                  </a:lnTo>
                  <a:lnTo>
                    <a:pt x="69" y="67"/>
                  </a:lnTo>
                  <a:lnTo>
                    <a:pt x="79" y="55"/>
                  </a:lnTo>
                  <a:lnTo>
                    <a:pt x="83" y="39"/>
                  </a:lnTo>
                  <a:lnTo>
                    <a:pt x="79" y="24"/>
                  </a:lnTo>
                  <a:lnTo>
                    <a:pt x="69" y="12"/>
                  </a:lnTo>
                  <a:lnTo>
                    <a:pt x="55" y="3"/>
                  </a:lnTo>
                  <a:lnTo>
                    <a:pt x="39"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1" name="AutoShape 10"/>
            <p:cNvSpPr>
              <a:spLocks/>
            </p:cNvSpPr>
            <p:nvPr/>
          </p:nvSpPr>
          <p:spPr bwMode="auto">
            <a:xfrm>
              <a:off x="9153" y="1827"/>
              <a:ext cx="404" cy="677"/>
            </a:xfrm>
            <a:custGeom>
              <a:avLst/>
              <a:gdLst>
                <a:gd name="T0" fmla="+- 0 9154 9154"/>
                <a:gd name="T1" fmla="*/ T0 w 404"/>
                <a:gd name="T2" fmla="+- 0 1828 1828"/>
                <a:gd name="T3" fmla="*/ 1828 h 677"/>
                <a:gd name="T4" fmla="+- 0 9557 9154"/>
                <a:gd name="T5" fmla="*/ T4 w 404"/>
                <a:gd name="T6" fmla="+- 0 1828 1828"/>
                <a:gd name="T7" fmla="*/ 1828 h 677"/>
                <a:gd name="T8" fmla="+- 0 9154 9154"/>
                <a:gd name="T9" fmla="*/ T8 w 404"/>
                <a:gd name="T10" fmla="+- 0 1950 1828"/>
                <a:gd name="T11" fmla="*/ 1950 h 677"/>
                <a:gd name="T12" fmla="+- 0 9557 9154"/>
                <a:gd name="T13" fmla="*/ T12 w 404"/>
                <a:gd name="T14" fmla="+- 0 1950 1828"/>
                <a:gd name="T15" fmla="*/ 1950 h 677"/>
                <a:gd name="T16" fmla="+- 0 9366 9154"/>
                <a:gd name="T17" fmla="*/ T16 w 404"/>
                <a:gd name="T18" fmla="+- 0 1950 1828"/>
                <a:gd name="T19" fmla="*/ 1950 h 677"/>
                <a:gd name="T20" fmla="+- 0 9366 9154"/>
                <a:gd name="T21" fmla="*/ T20 w 404"/>
                <a:gd name="T22" fmla="+- 0 2504 1828"/>
                <a:gd name="T23" fmla="*/ 2504 h 677"/>
              </a:gdLst>
              <a:ahLst/>
              <a:cxnLst>
                <a:cxn ang="0">
                  <a:pos x="T1" y="T3"/>
                </a:cxn>
                <a:cxn ang="0">
                  <a:pos x="T5" y="T7"/>
                </a:cxn>
                <a:cxn ang="0">
                  <a:pos x="T9" y="T11"/>
                </a:cxn>
                <a:cxn ang="0">
                  <a:pos x="T13" y="T15"/>
                </a:cxn>
                <a:cxn ang="0">
                  <a:pos x="T17" y="T19"/>
                </a:cxn>
                <a:cxn ang="0">
                  <a:pos x="T21" y="T23"/>
                </a:cxn>
              </a:cxnLst>
              <a:rect l="0" t="0" r="r" b="b"/>
              <a:pathLst>
                <a:path w="404" h="677">
                  <a:moveTo>
                    <a:pt x="0" y="0"/>
                  </a:moveTo>
                  <a:lnTo>
                    <a:pt x="403" y="0"/>
                  </a:lnTo>
                  <a:moveTo>
                    <a:pt x="0" y="122"/>
                  </a:moveTo>
                  <a:lnTo>
                    <a:pt x="403" y="122"/>
                  </a:lnTo>
                  <a:moveTo>
                    <a:pt x="212" y="122"/>
                  </a:moveTo>
                  <a:lnTo>
                    <a:pt x="212" y="676"/>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5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7" y="1471"/>
              <a:ext cx="23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2"/>
            <p:cNvSpPr>
              <a:spLocks noChangeShapeType="1"/>
            </p:cNvSpPr>
            <p:nvPr/>
          </p:nvSpPr>
          <p:spPr bwMode="auto">
            <a:xfrm>
              <a:off x="8020" y="2072"/>
              <a:ext cx="223" cy="0"/>
            </a:xfrm>
            <a:prstGeom prst="line">
              <a:avLst/>
            </a:prstGeom>
            <a:noFill/>
            <a:ln w="7734">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Line 13"/>
            <p:cNvSpPr>
              <a:spLocks noChangeShapeType="1"/>
            </p:cNvSpPr>
            <p:nvPr/>
          </p:nvSpPr>
          <p:spPr bwMode="auto">
            <a:xfrm>
              <a:off x="6464" y="1241"/>
              <a:ext cx="0" cy="579"/>
            </a:xfrm>
            <a:prstGeom prst="line">
              <a:avLst/>
            </a:prstGeom>
            <a:noFill/>
            <a:ln w="7595">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Freeform 14"/>
            <p:cNvSpPr>
              <a:spLocks/>
            </p:cNvSpPr>
            <p:nvPr/>
          </p:nvSpPr>
          <p:spPr bwMode="auto">
            <a:xfrm>
              <a:off x="6421" y="1197"/>
              <a:ext cx="83" cy="83"/>
            </a:xfrm>
            <a:custGeom>
              <a:avLst/>
              <a:gdLst>
                <a:gd name="T0" fmla="+- 0 6464 6421"/>
                <a:gd name="T1" fmla="*/ T0 w 83"/>
                <a:gd name="T2" fmla="+- 0 1198 1198"/>
                <a:gd name="T3" fmla="*/ 1198 h 83"/>
                <a:gd name="T4" fmla="+- 0 6449 6421"/>
                <a:gd name="T5" fmla="*/ T4 w 83"/>
                <a:gd name="T6" fmla="+- 0 1201 1198"/>
                <a:gd name="T7" fmla="*/ 1201 h 83"/>
                <a:gd name="T8" fmla="+- 0 6435 6421"/>
                <a:gd name="T9" fmla="*/ T8 w 83"/>
                <a:gd name="T10" fmla="+- 0 1210 1198"/>
                <a:gd name="T11" fmla="*/ 1210 h 83"/>
                <a:gd name="T12" fmla="+- 0 6425 6421"/>
                <a:gd name="T13" fmla="*/ T12 w 83"/>
                <a:gd name="T14" fmla="+- 0 1223 1198"/>
                <a:gd name="T15" fmla="*/ 1223 h 83"/>
                <a:gd name="T16" fmla="+- 0 6421 6421"/>
                <a:gd name="T17" fmla="*/ T16 w 83"/>
                <a:gd name="T18" fmla="+- 0 1241 1198"/>
                <a:gd name="T19" fmla="*/ 1241 h 83"/>
                <a:gd name="T20" fmla="+- 0 6425 6421"/>
                <a:gd name="T21" fmla="*/ T20 w 83"/>
                <a:gd name="T22" fmla="+- 0 1256 1198"/>
                <a:gd name="T23" fmla="*/ 1256 h 83"/>
                <a:gd name="T24" fmla="+- 0 6435 6421"/>
                <a:gd name="T25" fmla="*/ T24 w 83"/>
                <a:gd name="T26" fmla="+- 0 1269 1198"/>
                <a:gd name="T27" fmla="*/ 1269 h 83"/>
                <a:gd name="T28" fmla="+- 0 6449 6421"/>
                <a:gd name="T29" fmla="*/ T28 w 83"/>
                <a:gd name="T30" fmla="+- 0 1277 1198"/>
                <a:gd name="T31" fmla="*/ 1277 h 83"/>
                <a:gd name="T32" fmla="+- 0 6464 6421"/>
                <a:gd name="T33" fmla="*/ T32 w 83"/>
                <a:gd name="T34" fmla="+- 0 1280 1198"/>
                <a:gd name="T35" fmla="*/ 1280 h 83"/>
                <a:gd name="T36" fmla="+- 0 6480 6421"/>
                <a:gd name="T37" fmla="*/ T36 w 83"/>
                <a:gd name="T38" fmla="+- 0 1277 1198"/>
                <a:gd name="T39" fmla="*/ 1277 h 83"/>
                <a:gd name="T40" fmla="+- 0 6492 6421"/>
                <a:gd name="T41" fmla="*/ T40 w 83"/>
                <a:gd name="T42" fmla="+- 0 1269 1198"/>
                <a:gd name="T43" fmla="*/ 1269 h 83"/>
                <a:gd name="T44" fmla="+- 0 6501 6421"/>
                <a:gd name="T45" fmla="*/ T44 w 83"/>
                <a:gd name="T46" fmla="+- 0 1256 1198"/>
                <a:gd name="T47" fmla="*/ 1256 h 83"/>
                <a:gd name="T48" fmla="+- 0 6504 6421"/>
                <a:gd name="T49" fmla="*/ T48 w 83"/>
                <a:gd name="T50" fmla="+- 0 1241 1198"/>
                <a:gd name="T51" fmla="*/ 1241 h 83"/>
                <a:gd name="T52" fmla="+- 0 6501 6421"/>
                <a:gd name="T53" fmla="*/ T52 w 83"/>
                <a:gd name="T54" fmla="+- 0 1223 1198"/>
                <a:gd name="T55" fmla="*/ 1223 h 83"/>
                <a:gd name="T56" fmla="+- 0 6492 6421"/>
                <a:gd name="T57" fmla="*/ T56 w 83"/>
                <a:gd name="T58" fmla="+- 0 1210 1198"/>
                <a:gd name="T59" fmla="*/ 1210 h 83"/>
                <a:gd name="T60" fmla="+- 0 6480 6421"/>
                <a:gd name="T61" fmla="*/ T60 w 83"/>
                <a:gd name="T62" fmla="+- 0 1201 1198"/>
                <a:gd name="T63" fmla="*/ 1201 h 83"/>
                <a:gd name="T64" fmla="+- 0 6464 6421"/>
                <a:gd name="T65" fmla="*/ T64 w 83"/>
                <a:gd name="T66" fmla="+- 0 1198 1198"/>
                <a:gd name="T67" fmla="*/ 1198 h 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3" h="83">
                  <a:moveTo>
                    <a:pt x="43" y="0"/>
                  </a:moveTo>
                  <a:lnTo>
                    <a:pt x="28" y="3"/>
                  </a:lnTo>
                  <a:lnTo>
                    <a:pt x="14" y="12"/>
                  </a:lnTo>
                  <a:lnTo>
                    <a:pt x="4" y="25"/>
                  </a:lnTo>
                  <a:lnTo>
                    <a:pt x="0" y="43"/>
                  </a:lnTo>
                  <a:lnTo>
                    <a:pt x="4" y="58"/>
                  </a:lnTo>
                  <a:lnTo>
                    <a:pt x="14" y="71"/>
                  </a:lnTo>
                  <a:lnTo>
                    <a:pt x="28" y="79"/>
                  </a:lnTo>
                  <a:lnTo>
                    <a:pt x="43" y="82"/>
                  </a:lnTo>
                  <a:lnTo>
                    <a:pt x="59" y="79"/>
                  </a:lnTo>
                  <a:lnTo>
                    <a:pt x="71" y="71"/>
                  </a:lnTo>
                  <a:lnTo>
                    <a:pt x="80" y="58"/>
                  </a:lnTo>
                  <a:lnTo>
                    <a:pt x="83" y="43"/>
                  </a:lnTo>
                  <a:lnTo>
                    <a:pt x="80" y="25"/>
                  </a:lnTo>
                  <a:lnTo>
                    <a:pt x="71" y="12"/>
                  </a:lnTo>
                  <a:lnTo>
                    <a:pt x="59" y="3"/>
                  </a:lnTo>
                  <a:lnTo>
                    <a:pt x="4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5" name="AutoShape 15"/>
            <p:cNvSpPr>
              <a:spLocks/>
            </p:cNvSpPr>
            <p:nvPr/>
          </p:nvSpPr>
          <p:spPr bwMode="auto">
            <a:xfrm>
              <a:off x="6251" y="1820"/>
              <a:ext cx="404" cy="681"/>
            </a:xfrm>
            <a:custGeom>
              <a:avLst/>
              <a:gdLst>
                <a:gd name="T0" fmla="+- 0 6252 6252"/>
                <a:gd name="T1" fmla="*/ T0 w 404"/>
                <a:gd name="T2" fmla="+- 0 1820 1820"/>
                <a:gd name="T3" fmla="*/ 1820 h 681"/>
                <a:gd name="T4" fmla="+- 0 6655 6252"/>
                <a:gd name="T5" fmla="*/ T4 w 404"/>
                <a:gd name="T6" fmla="+- 0 1820 1820"/>
                <a:gd name="T7" fmla="*/ 1820 h 681"/>
                <a:gd name="T8" fmla="+- 0 6252 6252"/>
                <a:gd name="T9" fmla="*/ T8 w 404"/>
                <a:gd name="T10" fmla="+- 0 1946 1820"/>
                <a:gd name="T11" fmla="*/ 1946 h 681"/>
                <a:gd name="T12" fmla="+- 0 6655 6252"/>
                <a:gd name="T13" fmla="*/ T12 w 404"/>
                <a:gd name="T14" fmla="+- 0 1946 1820"/>
                <a:gd name="T15" fmla="*/ 1946 h 681"/>
                <a:gd name="T16" fmla="+- 0 6464 6252"/>
                <a:gd name="T17" fmla="*/ T16 w 404"/>
                <a:gd name="T18" fmla="+- 0 1946 1820"/>
                <a:gd name="T19" fmla="*/ 1946 h 681"/>
                <a:gd name="T20" fmla="+- 0 6464 6252"/>
                <a:gd name="T21" fmla="*/ T20 w 404"/>
                <a:gd name="T22" fmla="+- 0 2501 1820"/>
                <a:gd name="T23" fmla="*/ 2501 h 681"/>
              </a:gdLst>
              <a:ahLst/>
              <a:cxnLst>
                <a:cxn ang="0">
                  <a:pos x="T1" y="T3"/>
                </a:cxn>
                <a:cxn ang="0">
                  <a:pos x="T5" y="T7"/>
                </a:cxn>
                <a:cxn ang="0">
                  <a:pos x="T9" y="T11"/>
                </a:cxn>
                <a:cxn ang="0">
                  <a:pos x="T13" y="T15"/>
                </a:cxn>
                <a:cxn ang="0">
                  <a:pos x="T17" y="T19"/>
                </a:cxn>
                <a:cxn ang="0">
                  <a:pos x="T21" y="T23"/>
                </a:cxn>
              </a:cxnLst>
              <a:rect l="0" t="0" r="r" b="b"/>
              <a:pathLst>
                <a:path w="404" h="681">
                  <a:moveTo>
                    <a:pt x="0" y="0"/>
                  </a:moveTo>
                  <a:lnTo>
                    <a:pt x="403" y="0"/>
                  </a:lnTo>
                  <a:moveTo>
                    <a:pt x="0" y="126"/>
                  </a:moveTo>
                  <a:lnTo>
                    <a:pt x="403" y="126"/>
                  </a:lnTo>
                  <a:moveTo>
                    <a:pt x="212" y="126"/>
                  </a:moveTo>
                  <a:lnTo>
                    <a:pt x="212" y="681"/>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56"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8" y="1813"/>
              <a:ext cx="24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reeform 17"/>
            <p:cNvSpPr>
              <a:spLocks/>
            </p:cNvSpPr>
            <p:nvPr/>
          </p:nvSpPr>
          <p:spPr bwMode="auto">
            <a:xfrm>
              <a:off x="7292" y="873"/>
              <a:ext cx="767" cy="231"/>
            </a:xfrm>
            <a:custGeom>
              <a:avLst/>
              <a:gdLst>
                <a:gd name="T0" fmla="+- 0 8059 7292"/>
                <a:gd name="T1" fmla="*/ T0 w 767"/>
                <a:gd name="T2" fmla="+- 0 1104 874"/>
                <a:gd name="T3" fmla="*/ 1104 h 231"/>
                <a:gd name="T4" fmla="+- 0 7976 7292"/>
                <a:gd name="T5" fmla="*/ T4 w 767"/>
                <a:gd name="T6" fmla="+- 0 1043 874"/>
                <a:gd name="T7" fmla="*/ 1043 h 231"/>
                <a:gd name="T8" fmla="+- 0 7958 7292"/>
                <a:gd name="T9" fmla="*/ T8 w 767"/>
                <a:gd name="T10" fmla="+- 0 1032 874"/>
                <a:gd name="T11" fmla="*/ 1032 h 231"/>
                <a:gd name="T12" fmla="+- 0 7894 7292"/>
                <a:gd name="T13" fmla="*/ T12 w 767"/>
                <a:gd name="T14" fmla="+- 0 1000 874"/>
                <a:gd name="T15" fmla="*/ 1000 h 231"/>
                <a:gd name="T16" fmla="+- 0 7872 7292"/>
                <a:gd name="T17" fmla="*/ T16 w 767"/>
                <a:gd name="T18" fmla="+- 0 992 874"/>
                <a:gd name="T19" fmla="*/ 992 h 231"/>
                <a:gd name="T20" fmla="+- 0 7829 7292"/>
                <a:gd name="T21" fmla="*/ T20 w 767"/>
                <a:gd name="T22" fmla="+- 0 971 874"/>
                <a:gd name="T23" fmla="*/ 971 h 231"/>
                <a:gd name="T24" fmla="+- 0 7778 7292"/>
                <a:gd name="T25" fmla="*/ T24 w 767"/>
                <a:gd name="T26" fmla="+- 0 956 874"/>
                <a:gd name="T27" fmla="*/ 956 h 231"/>
                <a:gd name="T28" fmla="+- 0 7753 7292"/>
                <a:gd name="T29" fmla="*/ T28 w 767"/>
                <a:gd name="T30" fmla="+- 0 946 874"/>
                <a:gd name="T31" fmla="*/ 946 h 231"/>
                <a:gd name="T32" fmla="+- 0 7652 7292"/>
                <a:gd name="T33" fmla="*/ T32 w 767"/>
                <a:gd name="T34" fmla="+- 0 917 874"/>
                <a:gd name="T35" fmla="*/ 917 h 231"/>
                <a:gd name="T36" fmla="+- 0 7624 7292"/>
                <a:gd name="T37" fmla="*/ T36 w 767"/>
                <a:gd name="T38" fmla="+- 0 910 874"/>
                <a:gd name="T39" fmla="*/ 910 h 231"/>
                <a:gd name="T40" fmla="+- 0 7570 7292"/>
                <a:gd name="T41" fmla="*/ T40 w 767"/>
                <a:gd name="T42" fmla="+- 0 899 874"/>
                <a:gd name="T43" fmla="*/ 899 h 231"/>
                <a:gd name="T44" fmla="+- 0 7544 7292"/>
                <a:gd name="T45" fmla="*/ T44 w 767"/>
                <a:gd name="T46" fmla="+- 0 895 874"/>
                <a:gd name="T47" fmla="*/ 895 h 231"/>
                <a:gd name="T48" fmla="+- 0 7487 7292"/>
                <a:gd name="T49" fmla="*/ T48 w 767"/>
                <a:gd name="T50" fmla="+- 0 888 874"/>
                <a:gd name="T51" fmla="*/ 888 h 231"/>
                <a:gd name="T52" fmla="+- 0 7458 7292"/>
                <a:gd name="T53" fmla="*/ T52 w 767"/>
                <a:gd name="T54" fmla="+- 0 884 874"/>
                <a:gd name="T55" fmla="*/ 884 h 231"/>
                <a:gd name="T56" fmla="+- 0 7433 7292"/>
                <a:gd name="T57" fmla="*/ T56 w 767"/>
                <a:gd name="T58" fmla="+- 0 881 874"/>
                <a:gd name="T59" fmla="*/ 881 h 231"/>
                <a:gd name="T60" fmla="+- 0 7404 7292"/>
                <a:gd name="T61" fmla="*/ T60 w 767"/>
                <a:gd name="T62" fmla="+- 0 877 874"/>
                <a:gd name="T63" fmla="*/ 877 h 231"/>
                <a:gd name="T64" fmla="+- 0 7375 7292"/>
                <a:gd name="T65" fmla="*/ T64 w 767"/>
                <a:gd name="T66" fmla="+- 0 877 874"/>
                <a:gd name="T67" fmla="*/ 877 h 231"/>
                <a:gd name="T68" fmla="+- 0 7350 7292"/>
                <a:gd name="T69" fmla="*/ T68 w 767"/>
                <a:gd name="T70" fmla="+- 0 874 874"/>
                <a:gd name="T71" fmla="*/ 874 h 231"/>
                <a:gd name="T72" fmla="+- 0 7292 7292"/>
                <a:gd name="T73" fmla="*/ T72 w 767"/>
                <a:gd name="T74" fmla="+- 0 874 874"/>
                <a:gd name="T75" fmla="*/ 874 h 2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767" h="231">
                  <a:moveTo>
                    <a:pt x="767" y="230"/>
                  </a:moveTo>
                  <a:lnTo>
                    <a:pt x="684" y="169"/>
                  </a:lnTo>
                  <a:lnTo>
                    <a:pt x="666" y="158"/>
                  </a:lnTo>
                  <a:lnTo>
                    <a:pt x="602" y="126"/>
                  </a:lnTo>
                  <a:lnTo>
                    <a:pt x="580" y="118"/>
                  </a:lnTo>
                  <a:lnTo>
                    <a:pt x="537" y="97"/>
                  </a:lnTo>
                  <a:lnTo>
                    <a:pt x="486" y="82"/>
                  </a:lnTo>
                  <a:lnTo>
                    <a:pt x="461" y="72"/>
                  </a:lnTo>
                  <a:lnTo>
                    <a:pt x="360" y="43"/>
                  </a:lnTo>
                  <a:lnTo>
                    <a:pt x="332" y="36"/>
                  </a:lnTo>
                  <a:lnTo>
                    <a:pt x="278" y="25"/>
                  </a:lnTo>
                  <a:lnTo>
                    <a:pt x="252" y="21"/>
                  </a:lnTo>
                  <a:lnTo>
                    <a:pt x="195" y="14"/>
                  </a:lnTo>
                  <a:lnTo>
                    <a:pt x="166" y="10"/>
                  </a:lnTo>
                  <a:lnTo>
                    <a:pt x="141" y="7"/>
                  </a:lnTo>
                  <a:lnTo>
                    <a:pt x="112" y="3"/>
                  </a:lnTo>
                  <a:lnTo>
                    <a:pt x="83" y="3"/>
                  </a:lnTo>
                  <a:lnTo>
                    <a:pt x="58" y="0"/>
                  </a:lnTo>
                  <a:lnTo>
                    <a:pt x="0"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7" name="Freeform 18"/>
            <p:cNvSpPr>
              <a:spLocks/>
            </p:cNvSpPr>
            <p:nvPr/>
          </p:nvSpPr>
          <p:spPr bwMode="auto">
            <a:xfrm>
              <a:off x="7951" y="1010"/>
              <a:ext cx="108" cy="94"/>
            </a:xfrm>
            <a:custGeom>
              <a:avLst/>
              <a:gdLst>
                <a:gd name="T0" fmla="+- 0 7994 7951"/>
                <a:gd name="T1" fmla="*/ T0 w 108"/>
                <a:gd name="T2" fmla="+- 0 1010 1010"/>
                <a:gd name="T3" fmla="*/ 1010 h 94"/>
                <a:gd name="T4" fmla="+- 0 7951 7951"/>
                <a:gd name="T5" fmla="*/ T4 w 108"/>
                <a:gd name="T6" fmla="+- 0 1068 1010"/>
                <a:gd name="T7" fmla="*/ 1068 h 94"/>
                <a:gd name="T8" fmla="+- 0 8059 7951"/>
                <a:gd name="T9" fmla="*/ T8 w 108"/>
                <a:gd name="T10" fmla="+- 0 1104 1010"/>
                <a:gd name="T11" fmla="*/ 1104 h 94"/>
                <a:gd name="T12" fmla="+- 0 7994 7951"/>
                <a:gd name="T13" fmla="*/ T12 w 108"/>
                <a:gd name="T14" fmla="+- 0 1010 1010"/>
                <a:gd name="T15" fmla="*/ 1010 h 94"/>
              </a:gdLst>
              <a:ahLst/>
              <a:cxnLst>
                <a:cxn ang="0">
                  <a:pos x="T1" y="T3"/>
                </a:cxn>
                <a:cxn ang="0">
                  <a:pos x="T5" y="T7"/>
                </a:cxn>
                <a:cxn ang="0">
                  <a:pos x="T9" y="T11"/>
                </a:cxn>
                <a:cxn ang="0">
                  <a:pos x="T13" y="T15"/>
                </a:cxn>
              </a:cxnLst>
              <a:rect l="0" t="0" r="r" b="b"/>
              <a:pathLst>
                <a:path w="108" h="94">
                  <a:moveTo>
                    <a:pt x="43" y="0"/>
                  </a:moveTo>
                  <a:lnTo>
                    <a:pt x="0" y="58"/>
                  </a:lnTo>
                  <a:lnTo>
                    <a:pt x="108" y="94"/>
                  </a:lnTo>
                  <a:lnTo>
                    <a:pt x="4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8" name="Freeform 19"/>
            <p:cNvSpPr>
              <a:spLocks/>
            </p:cNvSpPr>
            <p:nvPr/>
          </p:nvSpPr>
          <p:spPr bwMode="auto">
            <a:xfrm>
              <a:off x="6525" y="873"/>
              <a:ext cx="767" cy="231"/>
            </a:xfrm>
            <a:custGeom>
              <a:avLst/>
              <a:gdLst>
                <a:gd name="T0" fmla="+- 0 6526 6526"/>
                <a:gd name="T1" fmla="*/ T0 w 767"/>
                <a:gd name="T2" fmla="+- 0 1104 874"/>
                <a:gd name="T3" fmla="*/ 1104 h 231"/>
                <a:gd name="T4" fmla="+- 0 6608 6526"/>
                <a:gd name="T5" fmla="*/ T4 w 767"/>
                <a:gd name="T6" fmla="+- 0 1043 874"/>
                <a:gd name="T7" fmla="*/ 1043 h 231"/>
                <a:gd name="T8" fmla="+- 0 6630 6526"/>
                <a:gd name="T9" fmla="*/ T8 w 767"/>
                <a:gd name="T10" fmla="+- 0 1032 874"/>
                <a:gd name="T11" fmla="*/ 1032 h 231"/>
                <a:gd name="T12" fmla="+- 0 6648 6526"/>
                <a:gd name="T13" fmla="*/ T12 w 767"/>
                <a:gd name="T14" fmla="+- 0 1021 874"/>
                <a:gd name="T15" fmla="*/ 1021 h 231"/>
                <a:gd name="T16" fmla="+- 0 6691 6526"/>
                <a:gd name="T17" fmla="*/ T16 w 767"/>
                <a:gd name="T18" fmla="+- 0 1000 874"/>
                <a:gd name="T19" fmla="*/ 1000 h 231"/>
                <a:gd name="T20" fmla="+- 0 6713 6526"/>
                <a:gd name="T21" fmla="*/ T20 w 767"/>
                <a:gd name="T22" fmla="+- 0 992 874"/>
                <a:gd name="T23" fmla="*/ 992 h 231"/>
                <a:gd name="T24" fmla="+- 0 6734 6526"/>
                <a:gd name="T25" fmla="*/ T24 w 767"/>
                <a:gd name="T26" fmla="+- 0 982 874"/>
                <a:gd name="T27" fmla="*/ 982 h 231"/>
                <a:gd name="T28" fmla="+- 0 6760 6526"/>
                <a:gd name="T29" fmla="*/ T28 w 767"/>
                <a:gd name="T30" fmla="+- 0 971 874"/>
                <a:gd name="T31" fmla="*/ 971 h 231"/>
                <a:gd name="T32" fmla="+- 0 6781 6526"/>
                <a:gd name="T33" fmla="*/ T32 w 767"/>
                <a:gd name="T34" fmla="+- 0 964 874"/>
                <a:gd name="T35" fmla="*/ 964 h 231"/>
                <a:gd name="T36" fmla="+- 0 6806 6526"/>
                <a:gd name="T37" fmla="*/ T36 w 767"/>
                <a:gd name="T38" fmla="+- 0 956 874"/>
                <a:gd name="T39" fmla="*/ 956 h 231"/>
                <a:gd name="T40" fmla="+- 0 6832 6526"/>
                <a:gd name="T41" fmla="*/ T40 w 767"/>
                <a:gd name="T42" fmla="+- 0 946 874"/>
                <a:gd name="T43" fmla="*/ 946 h 231"/>
                <a:gd name="T44" fmla="+- 0 6932 6526"/>
                <a:gd name="T45" fmla="*/ T44 w 767"/>
                <a:gd name="T46" fmla="+- 0 917 874"/>
                <a:gd name="T47" fmla="*/ 917 h 231"/>
                <a:gd name="T48" fmla="+- 0 6961 6526"/>
                <a:gd name="T49" fmla="*/ T48 w 767"/>
                <a:gd name="T50" fmla="+- 0 910 874"/>
                <a:gd name="T51" fmla="*/ 910 h 231"/>
                <a:gd name="T52" fmla="+- 0 7015 6526"/>
                <a:gd name="T53" fmla="*/ T52 w 767"/>
                <a:gd name="T54" fmla="+- 0 899 874"/>
                <a:gd name="T55" fmla="*/ 899 h 231"/>
                <a:gd name="T56" fmla="+- 0 7044 6526"/>
                <a:gd name="T57" fmla="*/ T56 w 767"/>
                <a:gd name="T58" fmla="+- 0 895 874"/>
                <a:gd name="T59" fmla="*/ 895 h 231"/>
                <a:gd name="T60" fmla="+- 0 7069 6526"/>
                <a:gd name="T61" fmla="*/ T60 w 767"/>
                <a:gd name="T62" fmla="+- 0 892 874"/>
                <a:gd name="T63" fmla="*/ 892 h 231"/>
                <a:gd name="T64" fmla="+- 0 7098 6526"/>
                <a:gd name="T65" fmla="*/ T64 w 767"/>
                <a:gd name="T66" fmla="+- 0 888 874"/>
                <a:gd name="T67" fmla="*/ 888 h 231"/>
                <a:gd name="T68" fmla="+- 0 7127 6526"/>
                <a:gd name="T69" fmla="*/ T68 w 767"/>
                <a:gd name="T70" fmla="+- 0 884 874"/>
                <a:gd name="T71" fmla="*/ 884 h 231"/>
                <a:gd name="T72" fmla="+- 0 7152 6526"/>
                <a:gd name="T73" fmla="*/ T72 w 767"/>
                <a:gd name="T74" fmla="+- 0 881 874"/>
                <a:gd name="T75" fmla="*/ 881 h 231"/>
                <a:gd name="T76" fmla="+- 0 7181 6526"/>
                <a:gd name="T77" fmla="*/ T76 w 767"/>
                <a:gd name="T78" fmla="+- 0 877 874"/>
                <a:gd name="T79" fmla="*/ 877 h 231"/>
                <a:gd name="T80" fmla="+- 0 7210 6526"/>
                <a:gd name="T81" fmla="*/ T80 w 767"/>
                <a:gd name="T82" fmla="+- 0 877 874"/>
                <a:gd name="T83" fmla="*/ 877 h 231"/>
                <a:gd name="T84" fmla="+- 0 7238 6526"/>
                <a:gd name="T85" fmla="*/ T84 w 767"/>
                <a:gd name="T86" fmla="+- 0 874 874"/>
                <a:gd name="T87" fmla="*/ 874 h 231"/>
                <a:gd name="T88" fmla="+- 0 7292 6526"/>
                <a:gd name="T89" fmla="*/ T88 w 767"/>
                <a:gd name="T90" fmla="+- 0 874 874"/>
                <a:gd name="T91" fmla="*/ 874 h 2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767" h="231">
                  <a:moveTo>
                    <a:pt x="0" y="230"/>
                  </a:moveTo>
                  <a:lnTo>
                    <a:pt x="82" y="169"/>
                  </a:lnTo>
                  <a:lnTo>
                    <a:pt x="104" y="158"/>
                  </a:lnTo>
                  <a:lnTo>
                    <a:pt x="122" y="147"/>
                  </a:lnTo>
                  <a:lnTo>
                    <a:pt x="165" y="126"/>
                  </a:lnTo>
                  <a:lnTo>
                    <a:pt x="187" y="118"/>
                  </a:lnTo>
                  <a:lnTo>
                    <a:pt x="208" y="108"/>
                  </a:lnTo>
                  <a:lnTo>
                    <a:pt x="234" y="97"/>
                  </a:lnTo>
                  <a:lnTo>
                    <a:pt x="255" y="90"/>
                  </a:lnTo>
                  <a:lnTo>
                    <a:pt x="280" y="82"/>
                  </a:lnTo>
                  <a:lnTo>
                    <a:pt x="306" y="72"/>
                  </a:lnTo>
                  <a:lnTo>
                    <a:pt x="406" y="43"/>
                  </a:lnTo>
                  <a:lnTo>
                    <a:pt x="435" y="36"/>
                  </a:lnTo>
                  <a:lnTo>
                    <a:pt x="489" y="25"/>
                  </a:lnTo>
                  <a:lnTo>
                    <a:pt x="518" y="21"/>
                  </a:lnTo>
                  <a:lnTo>
                    <a:pt x="543" y="18"/>
                  </a:lnTo>
                  <a:lnTo>
                    <a:pt x="572" y="14"/>
                  </a:lnTo>
                  <a:lnTo>
                    <a:pt x="601" y="10"/>
                  </a:lnTo>
                  <a:lnTo>
                    <a:pt x="626" y="7"/>
                  </a:lnTo>
                  <a:lnTo>
                    <a:pt x="655" y="3"/>
                  </a:lnTo>
                  <a:lnTo>
                    <a:pt x="684" y="3"/>
                  </a:lnTo>
                  <a:lnTo>
                    <a:pt x="712" y="0"/>
                  </a:lnTo>
                  <a:lnTo>
                    <a:pt x="766"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Freeform 20"/>
            <p:cNvSpPr>
              <a:spLocks/>
            </p:cNvSpPr>
            <p:nvPr/>
          </p:nvSpPr>
          <p:spPr bwMode="auto">
            <a:xfrm>
              <a:off x="6525" y="1010"/>
              <a:ext cx="112" cy="94"/>
            </a:xfrm>
            <a:custGeom>
              <a:avLst/>
              <a:gdLst>
                <a:gd name="T0" fmla="+- 0 6594 6526"/>
                <a:gd name="T1" fmla="*/ T0 w 112"/>
                <a:gd name="T2" fmla="+- 0 1010 1010"/>
                <a:gd name="T3" fmla="*/ 1010 h 94"/>
                <a:gd name="T4" fmla="+- 0 6526 6526"/>
                <a:gd name="T5" fmla="*/ T4 w 112"/>
                <a:gd name="T6" fmla="+- 0 1104 1010"/>
                <a:gd name="T7" fmla="*/ 1104 h 94"/>
                <a:gd name="T8" fmla="+- 0 6637 6526"/>
                <a:gd name="T9" fmla="*/ T8 w 112"/>
                <a:gd name="T10" fmla="+- 0 1068 1010"/>
                <a:gd name="T11" fmla="*/ 1068 h 94"/>
                <a:gd name="T12" fmla="+- 0 6594 6526"/>
                <a:gd name="T13" fmla="*/ T12 w 112"/>
                <a:gd name="T14" fmla="+- 0 1010 1010"/>
                <a:gd name="T15" fmla="*/ 1010 h 94"/>
              </a:gdLst>
              <a:ahLst/>
              <a:cxnLst>
                <a:cxn ang="0">
                  <a:pos x="T1" y="T3"/>
                </a:cxn>
                <a:cxn ang="0">
                  <a:pos x="T5" y="T7"/>
                </a:cxn>
                <a:cxn ang="0">
                  <a:pos x="T9" y="T11"/>
                </a:cxn>
                <a:cxn ang="0">
                  <a:pos x="T13" y="T15"/>
                </a:cxn>
              </a:cxnLst>
              <a:rect l="0" t="0" r="r" b="b"/>
              <a:pathLst>
                <a:path w="112" h="94">
                  <a:moveTo>
                    <a:pt x="68" y="0"/>
                  </a:moveTo>
                  <a:lnTo>
                    <a:pt x="0" y="94"/>
                  </a:lnTo>
                  <a:lnTo>
                    <a:pt x="111" y="58"/>
                  </a:lnTo>
                  <a:lnTo>
                    <a:pt x="68"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10261" name="Picture 2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27" y="636"/>
              <a:ext cx="11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2" name="Picture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24" y="751"/>
              <a:ext cx="116"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Freeform 23"/>
            <p:cNvSpPr>
              <a:spLocks/>
            </p:cNvSpPr>
            <p:nvPr/>
          </p:nvSpPr>
          <p:spPr bwMode="auto">
            <a:xfrm>
              <a:off x="8750" y="866"/>
              <a:ext cx="548" cy="238"/>
            </a:xfrm>
            <a:custGeom>
              <a:avLst/>
              <a:gdLst>
                <a:gd name="T0" fmla="+- 0 9298 8750"/>
                <a:gd name="T1" fmla="*/ T0 w 548"/>
                <a:gd name="T2" fmla="+- 0 1104 866"/>
                <a:gd name="T3" fmla="*/ 1104 h 238"/>
                <a:gd name="T4" fmla="+- 0 9229 8750"/>
                <a:gd name="T5" fmla="*/ T4 w 548"/>
                <a:gd name="T6" fmla="+- 0 1028 866"/>
                <a:gd name="T7" fmla="*/ 1028 h 238"/>
                <a:gd name="T8" fmla="+- 0 9200 8750"/>
                <a:gd name="T9" fmla="*/ T8 w 548"/>
                <a:gd name="T10" fmla="+- 0 1007 866"/>
                <a:gd name="T11" fmla="*/ 1007 h 238"/>
                <a:gd name="T12" fmla="+- 0 9186 8750"/>
                <a:gd name="T13" fmla="*/ T12 w 548"/>
                <a:gd name="T14" fmla="+- 0 1000 866"/>
                <a:gd name="T15" fmla="*/ 1000 h 238"/>
                <a:gd name="T16" fmla="+- 0 9168 8750"/>
                <a:gd name="T17" fmla="*/ T16 w 548"/>
                <a:gd name="T18" fmla="+- 0 989 866"/>
                <a:gd name="T19" fmla="*/ 989 h 238"/>
                <a:gd name="T20" fmla="+- 0 9154 8750"/>
                <a:gd name="T21" fmla="*/ T20 w 548"/>
                <a:gd name="T22" fmla="+- 0 978 866"/>
                <a:gd name="T23" fmla="*/ 978 h 238"/>
                <a:gd name="T24" fmla="+- 0 9136 8750"/>
                <a:gd name="T25" fmla="*/ T24 w 548"/>
                <a:gd name="T26" fmla="+- 0 967 866"/>
                <a:gd name="T27" fmla="*/ 967 h 238"/>
                <a:gd name="T28" fmla="+- 0 9121 8750"/>
                <a:gd name="T29" fmla="*/ T28 w 548"/>
                <a:gd name="T30" fmla="+- 0 960 866"/>
                <a:gd name="T31" fmla="*/ 960 h 238"/>
                <a:gd name="T32" fmla="+- 0 9103 8750"/>
                <a:gd name="T33" fmla="*/ T32 w 548"/>
                <a:gd name="T34" fmla="+- 0 949 866"/>
                <a:gd name="T35" fmla="*/ 949 h 238"/>
                <a:gd name="T36" fmla="+- 0 9067 8750"/>
                <a:gd name="T37" fmla="*/ T36 w 548"/>
                <a:gd name="T38" fmla="+- 0 935 866"/>
                <a:gd name="T39" fmla="*/ 935 h 238"/>
                <a:gd name="T40" fmla="+- 0 9031 8750"/>
                <a:gd name="T41" fmla="*/ T40 w 548"/>
                <a:gd name="T42" fmla="+- 0 917 866"/>
                <a:gd name="T43" fmla="*/ 917 h 238"/>
                <a:gd name="T44" fmla="+- 0 8995 8750"/>
                <a:gd name="T45" fmla="*/ T44 w 548"/>
                <a:gd name="T46" fmla="+- 0 906 866"/>
                <a:gd name="T47" fmla="*/ 906 h 238"/>
                <a:gd name="T48" fmla="+- 0 8916 8750"/>
                <a:gd name="T49" fmla="*/ T48 w 548"/>
                <a:gd name="T50" fmla="+- 0 884 866"/>
                <a:gd name="T51" fmla="*/ 884 h 238"/>
                <a:gd name="T52" fmla="+- 0 8873 8750"/>
                <a:gd name="T53" fmla="*/ T52 w 548"/>
                <a:gd name="T54" fmla="+- 0 877 866"/>
                <a:gd name="T55" fmla="*/ 877 h 238"/>
                <a:gd name="T56" fmla="+- 0 8833 8750"/>
                <a:gd name="T57" fmla="*/ T56 w 548"/>
                <a:gd name="T58" fmla="+- 0 870 866"/>
                <a:gd name="T59" fmla="*/ 870 h 238"/>
                <a:gd name="T60" fmla="+- 0 8794 8750"/>
                <a:gd name="T61" fmla="*/ T60 w 548"/>
                <a:gd name="T62" fmla="+- 0 866 866"/>
                <a:gd name="T63" fmla="*/ 866 h 238"/>
                <a:gd name="T64" fmla="+- 0 8750 8750"/>
                <a:gd name="T65" fmla="*/ T64 w 548"/>
                <a:gd name="T66" fmla="+- 0 866 866"/>
                <a:gd name="T67" fmla="*/ 866 h 2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548" h="238">
                  <a:moveTo>
                    <a:pt x="548" y="238"/>
                  </a:moveTo>
                  <a:lnTo>
                    <a:pt x="479" y="162"/>
                  </a:lnTo>
                  <a:lnTo>
                    <a:pt x="450" y="141"/>
                  </a:lnTo>
                  <a:lnTo>
                    <a:pt x="436" y="134"/>
                  </a:lnTo>
                  <a:lnTo>
                    <a:pt x="418" y="123"/>
                  </a:lnTo>
                  <a:lnTo>
                    <a:pt x="404" y="112"/>
                  </a:lnTo>
                  <a:lnTo>
                    <a:pt x="386" y="101"/>
                  </a:lnTo>
                  <a:lnTo>
                    <a:pt x="371" y="94"/>
                  </a:lnTo>
                  <a:lnTo>
                    <a:pt x="353" y="83"/>
                  </a:lnTo>
                  <a:lnTo>
                    <a:pt x="317" y="69"/>
                  </a:lnTo>
                  <a:lnTo>
                    <a:pt x="281" y="51"/>
                  </a:lnTo>
                  <a:lnTo>
                    <a:pt x="245" y="40"/>
                  </a:lnTo>
                  <a:lnTo>
                    <a:pt x="166" y="18"/>
                  </a:lnTo>
                  <a:lnTo>
                    <a:pt x="123" y="11"/>
                  </a:lnTo>
                  <a:lnTo>
                    <a:pt x="83" y="4"/>
                  </a:lnTo>
                  <a:lnTo>
                    <a:pt x="44" y="0"/>
                  </a:lnTo>
                  <a:lnTo>
                    <a:pt x="0"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Freeform 24"/>
            <p:cNvSpPr>
              <a:spLocks/>
            </p:cNvSpPr>
            <p:nvPr/>
          </p:nvSpPr>
          <p:spPr bwMode="auto">
            <a:xfrm>
              <a:off x="9196" y="999"/>
              <a:ext cx="101" cy="105"/>
            </a:xfrm>
            <a:custGeom>
              <a:avLst/>
              <a:gdLst>
                <a:gd name="T0" fmla="+- 0 9251 9197"/>
                <a:gd name="T1" fmla="*/ T0 w 101"/>
                <a:gd name="T2" fmla="+- 0 1000 1000"/>
                <a:gd name="T3" fmla="*/ 1000 h 105"/>
                <a:gd name="T4" fmla="+- 0 9197 9197"/>
                <a:gd name="T5" fmla="*/ T4 w 101"/>
                <a:gd name="T6" fmla="+- 0 1050 1000"/>
                <a:gd name="T7" fmla="*/ 1050 h 105"/>
                <a:gd name="T8" fmla="+- 0 9298 9197"/>
                <a:gd name="T9" fmla="*/ T8 w 101"/>
                <a:gd name="T10" fmla="+- 0 1104 1000"/>
                <a:gd name="T11" fmla="*/ 1104 h 105"/>
                <a:gd name="T12" fmla="+- 0 9251 9197"/>
                <a:gd name="T13" fmla="*/ T12 w 101"/>
                <a:gd name="T14" fmla="+- 0 1000 1000"/>
                <a:gd name="T15" fmla="*/ 1000 h 105"/>
              </a:gdLst>
              <a:ahLst/>
              <a:cxnLst>
                <a:cxn ang="0">
                  <a:pos x="T1" y="T3"/>
                </a:cxn>
                <a:cxn ang="0">
                  <a:pos x="T5" y="T7"/>
                </a:cxn>
                <a:cxn ang="0">
                  <a:pos x="T9" y="T11"/>
                </a:cxn>
                <a:cxn ang="0">
                  <a:pos x="T13" y="T15"/>
                </a:cxn>
              </a:cxnLst>
              <a:rect l="0" t="0" r="r" b="b"/>
              <a:pathLst>
                <a:path w="101" h="105">
                  <a:moveTo>
                    <a:pt x="54" y="0"/>
                  </a:moveTo>
                  <a:lnTo>
                    <a:pt x="0" y="50"/>
                  </a:lnTo>
                  <a:lnTo>
                    <a:pt x="101" y="104"/>
                  </a:lnTo>
                  <a:lnTo>
                    <a:pt x="54"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2" name="Freeform 25"/>
            <p:cNvSpPr>
              <a:spLocks/>
            </p:cNvSpPr>
            <p:nvPr/>
          </p:nvSpPr>
          <p:spPr bwMode="auto">
            <a:xfrm>
              <a:off x="8199" y="866"/>
              <a:ext cx="551" cy="238"/>
            </a:xfrm>
            <a:custGeom>
              <a:avLst/>
              <a:gdLst>
                <a:gd name="T0" fmla="+- 0 8200 8200"/>
                <a:gd name="T1" fmla="*/ T0 w 551"/>
                <a:gd name="T2" fmla="+- 0 1104 866"/>
                <a:gd name="T3" fmla="*/ 1104 h 238"/>
                <a:gd name="T4" fmla="+- 0 8272 8200"/>
                <a:gd name="T5" fmla="*/ T4 w 551"/>
                <a:gd name="T6" fmla="+- 0 1025 866"/>
                <a:gd name="T7" fmla="*/ 1025 h 238"/>
                <a:gd name="T8" fmla="+- 0 8297 8200"/>
                <a:gd name="T9" fmla="*/ T8 w 551"/>
                <a:gd name="T10" fmla="+- 0 1000 866"/>
                <a:gd name="T11" fmla="*/ 1000 h 238"/>
                <a:gd name="T12" fmla="+- 0 8315 8200"/>
                <a:gd name="T13" fmla="*/ T12 w 551"/>
                <a:gd name="T14" fmla="+- 0 992 866"/>
                <a:gd name="T15" fmla="*/ 992 h 238"/>
                <a:gd name="T16" fmla="+- 0 8358 8200"/>
                <a:gd name="T17" fmla="*/ T16 w 551"/>
                <a:gd name="T18" fmla="+- 0 960 866"/>
                <a:gd name="T19" fmla="*/ 960 h 238"/>
                <a:gd name="T20" fmla="+- 0 8376 8200"/>
                <a:gd name="T21" fmla="*/ T20 w 551"/>
                <a:gd name="T22" fmla="+- 0 953 866"/>
                <a:gd name="T23" fmla="*/ 953 h 238"/>
                <a:gd name="T24" fmla="+- 0 8394 8200"/>
                <a:gd name="T25" fmla="*/ T24 w 551"/>
                <a:gd name="T26" fmla="+- 0 942 866"/>
                <a:gd name="T27" fmla="*/ 942 h 238"/>
                <a:gd name="T28" fmla="+- 0 8430 8200"/>
                <a:gd name="T29" fmla="*/ T28 w 551"/>
                <a:gd name="T30" fmla="+- 0 928 866"/>
                <a:gd name="T31" fmla="*/ 928 h 238"/>
                <a:gd name="T32" fmla="+- 0 8466 8200"/>
                <a:gd name="T33" fmla="*/ T32 w 551"/>
                <a:gd name="T34" fmla="+- 0 910 866"/>
                <a:gd name="T35" fmla="*/ 910 h 238"/>
                <a:gd name="T36" fmla="+- 0 8506 8200"/>
                <a:gd name="T37" fmla="*/ T36 w 551"/>
                <a:gd name="T38" fmla="+- 0 895 866"/>
                <a:gd name="T39" fmla="*/ 895 h 238"/>
                <a:gd name="T40" fmla="+- 0 8545 8200"/>
                <a:gd name="T41" fmla="*/ T40 w 551"/>
                <a:gd name="T42" fmla="+- 0 888 866"/>
                <a:gd name="T43" fmla="*/ 888 h 238"/>
                <a:gd name="T44" fmla="+- 0 8585 8200"/>
                <a:gd name="T45" fmla="*/ T44 w 551"/>
                <a:gd name="T46" fmla="+- 0 877 866"/>
                <a:gd name="T47" fmla="*/ 877 h 238"/>
                <a:gd name="T48" fmla="+- 0 8624 8200"/>
                <a:gd name="T49" fmla="*/ T48 w 551"/>
                <a:gd name="T50" fmla="+- 0 874 866"/>
                <a:gd name="T51" fmla="*/ 874 h 238"/>
                <a:gd name="T52" fmla="+- 0 8668 8200"/>
                <a:gd name="T53" fmla="*/ T52 w 551"/>
                <a:gd name="T54" fmla="+- 0 866 866"/>
                <a:gd name="T55" fmla="*/ 866 h 238"/>
                <a:gd name="T56" fmla="+- 0 8750 8200"/>
                <a:gd name="T57" fmla="*/ T56 w 551"/>
                <a:gd name="T58" fmla="+- 0 866 866"/>
                <a:gd name="T59" fmla="*/ 866 h 2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Lst>
              <a:rect l="0" t="0" r="r" b="b"/>
              <a:pathLst>
                <a:path w="551" h="238">
                  <a:moveTo>
                    <a:pt x="0" y="238"/>
                  </a:moveTo>
                  <a:lnTo>
                    <a:pt x="72" y="159"/>
                  </a:lnTo>
                  <a:lnTo>
                    <a:pt x="97" y="134"/>
                  </a:lnTo>
                  <a:lnTo>
                    <a:pt x="115" y="126"/>
                  </a:lnTo>
                  <a:lnTo>
                    <a:pt x="158" y="94"/>
                  </a:lnTo>
                  <a:lnTo>
                    <a:pt x="176" y="87"/>
                  </a:lnTo>
                  <a:lnTo>
                    <a:pt x="194" y="76"/>
                  </a:lnTo>
                  <a:lnTo>
                    <a:pt x="230" y="62"/>
                  </a:lnTo>
                  <a:lnTo>
                    <a:pt x="266" y="44"/>
                  </a:lnTo>
                  <a:lnTo>
                    <a:pt x="306" y="29"/>
                  </a:lnTo>
                  <a:lnTo>
                    <a:pt x="345" y="22"/>
                  </a:lnTo>
                  <a:lnTo>
                    <a:pt x="385" y="11"/>
                  </a:lnTo>
                  <a:lnTo>
                    <a:pt x="424" y="8"/>
                  </a:lnTo>
                  <a:lnTo>
                    <a:pt x="468" y="0"/>
                  </a:lnTo>
                  <a:lnTo>
                    <a:pt x="550"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Freeform 26"/>
            <p:cNvSpPr>
              <a:spLocks/>
            </p:cNvSpPr>
            <p:nvPr/>
          </p:nvSpPr>
          <p:spPr bwMode="auto">
            <a:xfrm>
              <a:off x="8199" y="999"/>
              <a:ext cx="101" cy="105"/>
            </a:xfrm>
            <a:custGeom>
              <a:avLst/>
              <a:gdLst>
                <a:gd name="T0" fmla="+- 0 8246 8200"/>
                <a:gd name="T1" fmla="*/ T0 w 101"/>
                <a:gd name="T2" fmla="+- 0 1000 1000"/>
                <a:gd name="T3" fmla="*/ 1000 h 105"/>
                <a:gd name="T4" fmla="+- 0 8200 8200"/>
                <a:gd name="T5" fmla="*/ T4 w 101"/>
                <a:gd name="T6" fmla="+- 0 1104 1000"/>
                <a:gd name="T7" fmla="*/ 1104 h 105"/>
                <a:gd name="T8" fmla="+- 0 8300 8200"/>
                <a:gd name="T9" fmla="*/ T8 w 101"/>
                <a:gd name="T10" fmla="+- 0 1046 1000"/>
                <a:gd name="T11" fmla="*/ 1046 h 105"/>
                <a:gd name="T12" fmla="+- 0 8246 8200"/>
                <a:gd name="T13" fmla="*/ T12 w 101"/>
                <a:gd name="T14" fmla="+- 0 1000 1000"/>
                <a:gd name="T15" fmla="*/ 1000 h 105"/>
              </a:gdLst>
              <a:ahLst/>
              <a:cxnLst>
                <a:cxn ang="0">
                  <a:pos x="T1" y="T3"/>
                </a:cxn>
                <a:cxn ang="0">
                  <a:pos x="T5" y="T7"/>
                </a:cxn>
                <a:cxn ang="0">
                  <a:pos x="T9" y="T11"/>
                </a:cxn>
                <a:cxn ang="0">
                  <a:pos x="T13" y="T15"/>
                </a:cxn>
              </a:cxnLst>
              <a:rect l="0" t="0" r="r" b="b"/>
              <a:pathLst>
                <a:path w="101" h="105">
                  <a:moveTo>
                    <a:pt x="46" y="0"/>
                  </a:moveTo>
                  <a:lnTo>
                    <a:pt x="0" y="104"/>
                  </a:lnTo>
                  <a:lnTo>
                    <a:pt x="100" y="46"/>
                  </a:lnTo>
                  <a:lnTo>
                    <a:pt x="46"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10267" name="Picture 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3" y="625"/>
              <a:ext cx="11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8" name="Picture 2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75" y="740"/>
              <a:ext cx="116"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utoShape 29"/>
            <p:cNvSpPr>
              <a:spLocks/>
            </p:cNvSpPr>
            <p:nvPr/>
          </p:nvSpPr>
          <p:spPr bwMode="auto">
            <a:xfrm>
              <a:off x="6388" y="2508"/>
              <a:ext cx="3057" cy="47"/>
            </a:xfrm>
            <a:custGeom>
              <a:avLst/>
              <a:gdLst>
                <a:gd name="T0" fmla="+- 0 9287 6389"/>
                <a:gd name="T1" fmla="*/ T0 w 3057"/>
                <a:gd name="T2" fmla="+- 0 2508 2508"/>
                <a:gd name="T3" fmla="*/ 2508 h 47"/>
                <a:gd name="T4" fmla="+- 0 9445 6389"/>
                <a:gd name="T5" fmla="*/ T4 w 3057"/>
                <a:gd name="T6" fmla="+- 0 2508 2508"/>
                <a:gd name="T7" fmla="*/ 2508 h 47"/>
                <a:gd name="T8" fmla="+- 0 9316 6389"/>
                <a:gd name="T9" fmla="*/ T8 w 3057"/>
                <a:gd name="T10" fmla="+- 0 2530 2508"/>
                <a:gd name="T11" fmla="*/ 2530 h 47"/>
                <a:gd name="T12" fmla="+- 0 9416 6389"/>
                <a:gd name="T13" fmla="*/ T12 w 3057"/>
                <a:gd name="T14" fmla="+- 0 2530 2508"/>
                <a:gd name="T15" fmla="*/ 2530 h 47"/>
                <a:gd name="T16" fmla="+- 0 9348 6389"/>
                <a:gd name="T17" fmla="*/ T16 w 3057"/>
                <a:gd name="T18" fmla="+- 0 2555 2508"/>
                <a:gd name="T19" fmla="*/ 2555 h 47"/>
                <a:gd name="T20" fmla="+- 0 9380 6389"/>
                <a:gd name="T21" fmla="*/ T20 w 3057"/>
                <a:gd name="T22" fmla="+- 0 2555 2508"/>
                <a:gd name="T23" fmla="*/ 2555 h 47"/>
                <a:gd name="T24" fmla="+- 0 8048 6389"/>
                <a:gd name="T25" fmla="*/ T24 w 3057"/>
                <a:gd name="T26" fmla="+- 0 2508 2508"/>
                <a:gd name="T27" fmla="*/ 2508 h 47"/>
                <a:gd name="T28" fmla="+- 0 8207 6389"/>
                <a:gd name="T29" fmla="*/ T28 w 3057"/>
                <a:gd name="T30" fmla="+- 0 2508 2508"/>
                <a:gd name="T31" fmla="*/ 2508 h 47"/>
                <a:gd name="T32" fmla="+- 0 8077 6389"/>
                <a:gd name="T33" fmla="*/ T32 w 3057"/>
                <a:gd name="T34" fmla="+- 0 2530 2508"/>
                <a:gd name="T35" fmla="*/ 2530 h 47"/>
                <a:gd name="T36" fmla="+- 0 8178 6389"/>
                <a:gd name="T37" fmla="*/ T36 w 3057"/>
                <a:gd name="T38" fmla="+- 0 2530 2508"/>
                <a:gd name="T39" fmla="*/ 2530 h 47"/>
                <a:gd name="T40" fmla="+- 0 8113 6389"/>
                <a:gd name="T41" fmla="*/ T40 w 3057"/>
                <a:gd name="T42" fmla="+- 0 2555 2508"/>
                <a:gd name="T43" fmla="*/ 2555 h 47"/>
                <a:gd name="T44" fmla="+- 0 8146 6389"/>
                <a:gd name="T45" fmla="*/ T44 w 3057"/>
                <a:gd name="T46" fmla="+- 0 2555 2508"/>
                <a:gd name="T47" fmla="*/ 2555 h 47"/>
                <a:gd name="T48" fmla="+- 0 6389 6389"/>
                <a:gd name="T49" fmla="*/ T48 w 3057"/>
                <a:gd name="T50" fmla="+- 0 2508 2508"/>
                <a:gd name="T51" fmla="*/ 2508 h 47"/>
                <a:gd name="T52" fmla="+- 0 6544 6389"/>
                <a:gd name="T53" fmla="*/ T52 w 3057"/>
                <a:gd name="T54" fmla="+- 0 2508 2508"/>
                <a:gd name="T55" fmla="*/ 2508 h 47"/>
                <a:gd name="T56" fmla="+- 0 6418 6389"/>
                <a:gd name="T57" fmla="*/ T56 w 3057"/>
                <a:gd name="T58" fmla="+- 0 2530 2508"/>
                <a:gd name="T59" fmla="*/ 2530 h 47"/>
                <a:gd name="T60" fmla="+- 0 6515 6389"/>
                <a:gd name="T61" fmla="*/ T60 w 3057"/>
                <a:gd name="T62" fmla="+- 0 2530 2508"/>
                <a:gd name="T63" fmla="*/ 2530 h 47"/>
                <a:gd name="T64" fmla="+- 0 6450 6389"/>
                <a:gd name="T65" fmla="*/ T64 w 3057"/>
                <a:gd name="T66" fmla="+- 0 2555 2508"/>
                <a:gd name="T67" fmla="*/ 2555 h 47"/>
                <a:gd name="T68" fmla="+- 0 6482 6389"/>
                <a:gd name="T69" fmla="*/ T68 w 3057"/>
                <a:gd name="T70" fmla="+- 0 2555 2508"/>
                <a:gd name="T71" fmla="*/ 2555 h 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3057" h="47">
                  <a:moveTo>
                    <a:pt x="2898" y="0"/>
                  </a:moveTo>
                  <a:lnTo>
                    <a:pt x="3056" y="0"/>
                  </a:lnTo>
                  <a:moveTo>
                    <a:pt x="2927" y="22"/>
                  </a:moveTo>
                  <a:lnTo>
                    <a:pt x="3027" y="22"/>
                  </a:lnTo>
                  <a:moveTo>
                    <a:pt x="2959" y="47"/>
                  </a:moveTo>
                  <a:lnTo>
                    <a:pt x="2991" y="47"/>
                  </a:lnTo>
                  <a:moveTo>
                    <a:pt x="1659" y="0"/>
                  </a:moveTo>
                  <a:lnTo>
                    <a:pt x="1818" y="0"/>
                  </a:lnTo>
                  <a:moveTo>
                    <a:pt x="1688" y="22"/>
                  </a:moveTo>
                  <a:lnTo>
                    <a:pt x="1789" y="22"/>
                  </a:lnTo>
                  <a:moveTo>
                    <a:pt x="1724" y="47"/>
                  </a:moveTo>
                  <a:lnTo>
                    <a:pt x="1757" y="47"/>
                  </a:lnTo>
                  <a:moveTo>
                    <a:pt x="0" y="0"/>
                  </a:moveTo>
                  <a:lnTo>
                    <a:pt x="155" y="0"/>
                  </a:lnTo>
                  <a:moveTo>
                    <a:pt x="29" y="22"/>
                  </a:moveTo>
                  <a:lnTo>
                    <a:pt x="126" y="22"/>
                  </a:lnTo>
                  <a:moveTo>
                    <a:pt x="61" y="47"/>
                  </a:moveTo>
                  <a:lnTo>
                    <a:pt x="93" y="47"/>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25" name="Прямоугольник 24"/>
          <p:cNvSpPr/>
          <p:nvPr/>
        </p:nvSpPr>
        <p:spPr>
          <a:xfrm>
            <a:off x="2193833" y="5229200"/>
            <a:ext cx="4572000" cy="646331"/>
          </a:xfrm>
          <a:prstGeom prst="rect">
            <a:avLst/>
          </a:prstGeom>
        </p:spPr>
        <p:txBody>
          <a:bodyPr>
            <a:spAutoFit/>
          </a:bodyPr>
          <a:lstStyle/>
          <a:p>
            <a:r>
              <a:rPr lang="ru-RU" dirty="0"/>
              <a:t>Типовая схема защиты оборудования РУ от грозовых перенапряжений</a:t>
            </a:r>
            <a:endParaRPr lang="ru-RU" dirty="0"/>
          </a:p>
        </p:txBody>
      </p:sp>
      <p:pic>
        <p:nvPicPr>
          <p:cNvPr id="33" name="image55.png"/>
          <p:cNvPicPr/>
          <p:nvPr/>
        </p:nvPicPr>
        <p:blipFill>
          <a:blip r:embed="rId8" cstate="print"/>
          <a:stretch>
            <a:fillRect/>
          </a:stretch>
        </p:blipFill>
        <p:spPr>
          <a:xfrm>
            <a:off x="7164288" y="4098040"/>
            <a:ext cx="72008" cy="117804"/>
          </a:xfrm>
          <a:prstGeom prst="rect">
            <a:avLst/>
          </a:prstGeom>
        </p:spPr>
      </p:pic>
    </p:spTree>
    <p:extLst>
      <p:ext uri="{BB962C8B-B14F-4D97-AF65-F5344CB8AC3E}">
        <p14:creationId xmlns:p14="http://schemas.microsoft.com/office/powerpoint/2010/main" val="1150650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620688"/>
            <a:ext cx="8229600" cy="4525963"/>
          </a:xfrm>
        </p:spPr>
        <p:txBody>
          <a:bodyPr>
            <a:normAutofit fontScale="62500" lnSpcReduction="20000"/>
          </a:bodyPr>
          <a:lstStyle/>
          <a:p>
            <a:pPr marL="0" indent="0">
              <a:buNone/>
            </a:pPr>
            <a:r>
              <a:rPr lang="ru-RU" dirty="0" smtClean="0"/>
              <a:t>	Учитывая </a:t>
            </a:r>
            <a:r>
              <a:rPr lang="ru-RU" dirty="0"/>
              <a:t>конечную скорость электромагнитных волн при их распространении по проводам ВЛ и ошиновке РУ, грозовые перенапряжения в схеме рис</a:t>
            </a:r>
            <a:r>
              <a:rPr lang="ru-RU" dirty="0" smtClean="0"/>
              <a:t>.  могут возникать:</a:t>
            </a:r>
            <a:endParaRPr lang="ru-RU" dirty="0"/>
          </a:p>
          <a:p>
            <a:pPr>
              <a:buFont typeface="Wingdings" pitchFamily="2" charset="2"/>
              <a:buChar char="ü"/>
            </a:pPr>
            <a:r>
              <a:rPr lang="ru-RU" dirty="0"/>
              <a:t>на изоляции Т только в том случае, когда грозовая волна прошла за точку установки ЗА; при этом возникающие на Т перенапряжения напрямую определяются защитными характеристиками ЗА;</a:t>
            </a:r>
          </a:p>
          <a:p>
            <a:pPr>
              <a:buFont typeface="Wingdings" pitchFamily="2" charset="2"/>
              <a:buChar char="ü"/>
            </a:pPr>
            <a:r>
              <a:rPr lang="ru-RU" dirty="0"/>
              <a:t>на изоляции ТН даже в том случае, когда грозовая волна еще не дошла до ЗА, т.е. ЗА не вступил в работу по ограничению перенапряжений; при этом возникающие на ТН перенапряжения определяются в большей степени амплитудой грозовой волны, набегающей с ВЛ (т.е. сопоставимы с импульсной прочностью изоляции ВЛ, которая значительно выше изоляции оборудования РУ), а в меньшей степени – защитными характеристиками ЗА.</a:t>
            </a:r>
          </a:p>
          <a:p>
            <a:pPr marL="0" lvl="0" indent="0">
              <a:buNone/>
            </a:pPr>
            <a:r>
              <a:rPr lang="ru-RU" dirty="0"/>
              <a:t/>
            </a:r>
            <a:br>
              <a:rPr lang="ru-RU" dirty="0"/>
            </a:br>
            <a:endParaRPr lang="ru-RU" dirty="0"/>
          </a:p>
        </p:txBody>
      </p:sp>
    </p:spTree>
    <p:extLst>
      <p:ext uri="{BB962C8B-B14F-4D97-AF65-F5344CB8AC3E}">
        <p14:creationId xmlns:p14="http://schemas.microsoft.com/office/powerpoint/2010/main" val="2204734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5"/>
            <a:ext cx="8229600" cy="3312368"/>
          </a:xfrm>
        </p:spPr>
        <p:txBody>
          <a:bodyPr>
            <a:normAutofit fontScale="70000" lnSpcReduction="20000"/>
          </a:bodyPr>
          <a:lstStyle/>
          <a:p>
            <a:r>
              <a:rPr lang="ru-RU" dirty="0"/>
              <a:t>В мировой практике распространение нашла схема защиты оборудования РУ от грозовых перенапряжений, в которой на входе в РУ воздушных линий устанавливают дополнительные ЗА (рис</a:t>
            </a:r>
            <a:r>
              <a:rPr lang="ru-RU" dirty="0" smtClean="0"/>
              <a:t>.), </a:t>
            </a:r>
            <a:r>
              <a:rPr lang="ru-RU" dirty="0"/>
              <a:t>позволяющие существенно повысить защищенность оборудования от грозовых (и коммутационных) перенапряжений, так как в этом случае:</a:t>
            </a:r>
          </a:p>
          <a:p>
            <a:pPr lvl="0">
              <a:buFont typeface="Wingdings" pitchFamily="2" charset="2"/>
              <a:buChar char="ü"/>
            </a:pPr>
            <a:r>
              <a:rPr lang="ru-RU" dirty="0"/>
              <a:t>все оборудование находится по ходу набегающей с ВЛ волны после защитных аппаратов, т.е. грозовые перенапряжения на оборудовании РУ определяются защитными характеристиками ЗА, обеспечивающими глубокое ограничение перенапряжений;</a:t>
            </a:r>
          </a:p>
          <a:p>
            <a:pPr lvl="0">
              <a:buFont typeface="Wingdings" pitchFamily="2" charset="2"/>
              <a:buChar char="ü"/>
            </a:pPr>
            <a:r>
              <a:rPr lang="ru-RU" dirty="0"/>
              <a:t>снижены расстояния </a:t>
            </a:r>
            <a:r>
              <a:rPr lang="ru-RU" i="1" dirty="0"/>
              <a:t>L </a:t>
            </a:r>
            <a:r>
              <a:rPr lang="ru-RU" dirty="0"/>
              <a:t>от оборудования до защитных аппаратов.</a:t>
            </a:r>
          </a:p>
          <a:p>
            <a:endParaRPr lang="ru-RU" dirty="0"/>
          </a:p>
        </p:txBody>
      </p:sp>
      <p:grpSp>
        <p:nvGrpSpPr>
          <p:cNvPr id="4" name="Group 2"/>
          <p:cNvGrpSpPr>
            <a:grpSpLocks/>
          </p:cNvGrpSpPr>
          <p:nvPr/>
        </p:nvGrpSpPr>
        <p:grpSpPr bwMode="auto">
          <a:xfrm>
            <a:off x="1669275" y="3571737"/>
            <a:ext cx="5383435" cy="1953518"/>
            <a:chOff x="2238" y="352"/>
            <a:chExt cx="7319" cy="2205"/>
          </a:xfrm>
        </p:grpSpPr>
        <p:sp>
          <p:nvSpPr>
            <p:cNvPr id="5" name="AutoShape 3"/>
            <p:cNvSpPr>
              <a:spLocks/>
            </p:cNvSpPr>
            <p:nvPr/>
          </p:nvSpPr>
          <p:spPr bwMode="auto">
            <a:xfrm>
              <a:off x="2345" y="1239"/>
              <a:ext cx="7017" cy="1264"/>
            </a:xfrm>
            <a:custGeom>
              <a:avLst/>
              <a:gdLst>
                <a:gd name="T0" fmla="+- 0 9362 2346"/>
                <a:gd name="T1" fmla="*/ T0 w 7017"/>
                <a:gd name="T2" fmla="+- 0 1240 1240"/>
                <a:gd name="T3" fmla="*/ 1240 h 1264"/>
                <a:gd name="T4" fmla="+- 0 2346 2346"/>
                <a:gd name="T5" fmla="*/ T4 w 7017"/>
                <a:gd name="T6" fmla="+- 0 1240 1240"/>
                <a:gd name="T7" fmla="*/ 1240 h 1264"/>
                <a:gd name="T8" fmla="+- 0 8070 2346"/>
                <a:gd name="T9" fmla="*/ T8 w 7017"/>
                <a:gd name="T10" fmla="+- 0 2060 1240"/>
                <a:gd name="T11" fmla="*/ 2060 h 1264"/>
                <a:gd name="T12" fmla="+- 0 8189 2346"/>
                <a:gd name="T13" fmla="*/ T12 w 7017"/>
                <a:gd name="T14" fmla="+- 0 2060 1240"/>
                <a:gd name="T15" fmla="*/ 2060 h 1264"/>
                <a:gd name="T16" fmla="+- 0 8189 2346"/>
                <a:gd name="T17" fmla="*/ T16 w 7017"/>
                <a:gd name="T18" fmla="+- 0 1650 1240"/>
                <a:gd name="T19" fmla="*/ 1650 h 1264"/>
                <a:gd name="T20" fmla="+- 0 8070 2346"/>
                <a:gd name="T21" fmla="*/ T20 w 7017"/>
                <a:gd name="T22" fmla="+- 0 1650 1240"/>
                <a:gd name="T23" fmla="*/ 1650 h 1264"/>
                <a:gd name="T24" fmla="+- 0 8070 2346"/>
                <a:gd name="T25" fmla="*/ T24 w 7017"/>
                <a:gd name="T26" fmla="+- 0 2060 1240"/>
                <a:gd name="T27" fmla="*/ 2060 h 1264"/>
                <a:gd name="T28" fmla="+- 0 8131 2346"/>
                <a:gd name="T29" fmla="*/ T28 w 7017"/>
                <a:gd name="T30" fmla="+- 0 2060 1240"/>
                <a:gd name="T31" fmla="*/ 2060 h 1264"/>
                <a:gd name="T32" fmla="+- 0 8131 2346"/>
                <a:gd name="T33" fmla="*/ T32 w 7017"/>
                <a:gd name="T34" fmla="+- 0 2503 1240"/>
                <a:gd name="T35" fmla="*/ 2503 h 1264"/>
                <a:gd name="T36" fmla="+- 0 8131 2346"/>
                <a:gd name="T37" fmla="*/ T36 w 7017"/>
                <a:gd name="T38" fmla="+- 0 1240 1240"/>
                <a:gd name="T39" fmla="*/ 1240 h 1264"/>
                <a:gd name="T40" fmla="+- 0 8131 2346"/>
                <a:gd name="T41" fmla="*/ T40 w 7017"/>
                <a:gd name="T42" fmla="+- 0 1650 1240"/>
                <a:gd name="T43" fmla="*/ 1650 h 12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7017" h="1264">
                  <a:moveTo>
                    <a:pt x="7016" y="0"/>
                  </a:moveTo>
                  <a:lnTo>
                    <a:pt x="0" y="0"/>
                  </a:lnTo>
                  <a:moveTo>
                    <a:pt x="5724" y="820"/>
                  </a:moveTo>
                  <a:lnTo>
                    <a:pt x="5843" y="820"/>
                  </a:lnTo>
                  <a:lnTo>
                    <a:pt x="5843" y="410"/>
                  </a:lnTo>
                  <a:lnTo>
                    <a:pt x="5724" y="410"/>
                  </a:lnTo>
                  <a:lnTo>
                    <a:pt x="5724" y="820"/>
                  </a:lnTo>
                  <a:close/>
                  <a:moveTo>
                    <a:pt x="5785" y="820"/>
                  </a:moveTo>
                  <a:lnTo>
                    <a:pt x="5785" y="1263"/>
                  </a:lnTo>
                  <a:moveTo>
                    <a:pt x="5785" y="0"/>
                  </a:moveTo>
                  <a:lnTo>
                    <a:pt x="5785" y="410"/>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Freeform 4"/>
            <p:cNvSpPr>
              <a:spLocks/>
            </p:cNvSpPr>
            <p:nvPr/>
          </p:nvSpPr>
          <p:spPr bwMode="auto">
            <a:xfrm>
              <a:off x="8087" y="1196"/>
              <a:ext cx="83" cy="83"/>
            </a:xfrm>
            <a:custGeom>
              <a:avLst/>
              <a:gdLst>
                <a:gd name="T0" fmla="+- 0 8131 8088"/>
                <a:gd name="T1" fmla="*/ T0 w 83"/>
                <a:gd name="T2" fmla="+- 0 1196 1196"/>
                <a:gd name="T3" fmla="*/ 1196 h 83"/>
                <a:gd name="T4" fmla="+- 0 8114 8088"/>
                <a:gd name="T5" fmla="*/ T4 w 83"/>
                <a:gd name="T6" fmla="+- 0 1200 1196"/>
                <a:gd name="T7" fmla="*/ 1200 h 83"/>
                <a:gd name="T8" fmla="+- 0 8100 8088"/>
                <a:gd name="T9" fmla="*/ T8 w 83"/>
                <a:gd name="T10" fmla="+- 0 1209 1196"/>
                <a:gd name="T11" fmla="*/ 1209 h 83"/>
                <a:gd name="T12" fmla="+- 0 8091 8088"/>
                <a:gd name="T13" fmla="*/ T12 w 83"/>
                <a:gd name="T14" fmla="+- 0 1222 1196"/>
                <a:gd name="T15" fmla="*/ 1222 h 83"/>
                <a:gd name="T16" fmla="+- 0 8088 8088"/>
                <a:gd name="T17" fmla="*/ T16 w 83"/>
                <a:gd name="T18" fmla="+- 0 1240 1196"/>
                <a:gd name="T19" fmla="*/ 1240 h 83"/>
                <a:gd name="T20" fmla="+- 0 8091 8088"/>
                <a:gd name="T21" fmla="*/ T20 w 83"/>
                <a:gd name="T22" fmla="+- 0 1255 1196"/>
                <a:gd name="T23" fmla="*/ 1255 h 83"/>
                <a:gd name="T24" fmla="+- 0 8100 8088"/>
                <a:gd name="T25" fmla="*/ T24 w 83"/>
                <a:gd name="T26" fmla="+- 0 1267 1196"/>
                <a:gd name="T27" fmla="*/ 1267 h 83"/>
                <a:gd name="T28" fmla="+- 0 8114 8088"/>
                <a:gd name="T29" fmla="*/ T28 w 83"/>
                <a:gd name="T30" fmla="+- 0 1276 1196"/>
                <a:gd name="T31" fmla="*/ 1276 h 83"/>
                <a:gd name="T32" fmla="+- 0 8131 8088"/>
                <a:gd name="T33" fmla="*/ T32 w 83"/>
                <a:gd name="T34" fmla="+- 0 1279 1196"/>
                <a:gd name="T35" fmla="*/ 1279 h 83"/>
                <a:gd name="T36" fmla="+- 0 8146 8088"/>
                <a:gd name="T37" fmla="*/ T36 w 83"/>
                <a:gd name="T38" fmla="+- 0 1276 1196"/>
                <a:gd name="T39" fmla="*/ 1276 h 83"/>
                <a:gd name="T40" fmla="+- 0 8159 8088"/>
                <a:gd name="T41" fmla="*/ T40 w 83"/>
                <a:gd name="T42" fmla="+- 0 1267 1196"/>
                <a:gd name="T43" fmla="*/ 1267 h 83"/>
                <a:gd name="T44" fmla="+- 0 8168 8088"/>
                <a:gd name="T45" fmla="*/ T44 w 83"/>
                <a:gd name="T46" fmla="+- 0 1255 1196"/>
                <a:gd name="T47" fmla="*/ 1255 h 83"/>
                <a:gd name="T48" fmla="+- 0 8171 8088"/>
                <a:gd name="T49" fmla="*/ T48 w 83"/>
                <a:gd name="T50" fmla="+- 0 1240 1196"/>
                <a:gd name="T51" fmla="*/ 1240 h 83"/>
                <a:gd name="T52" fmla="+- 0 8168 8088"/>
                <a:gd name="T53" fmla="*/ T52 w 83"/>
                <a:gd name="T54" fmla="+- 0 1222 1196"/>
                <a:gd name="T55" fmla="*/ 1222 h 83"/>
                <a:gd name="T56" fmla="+- 0 8159 8088"/>
                <a:gd name="T57" fmla="*/ T56 w 83"/>
                <a:gd name="T58" fmla="+- 0 1209 1196"/>
                <a:gd name="T59" fmla="*/ 1209 h 83"/>
                <a:gd name="T60" fmla="+- 0 8146 8088"/>
                <a:gd name="T61" fmla="*/ T60 w 83"/>
                <a:gd name="T62" fmla="+- 0 1200 1196"/>
                <a:gd name="T63" fmla="*/ 1200 h 83"/>
                <a:gd name="T64" fmla="+- 0 8131 8088"/>
                <a:gd name="T65" fmla="*/ T64 w 83"/>
                <a:gd name="T66" fmla="+- 0 1196 1196"/>
                <a:gd name="T67" fmla="*/ 1196 h 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3" h="83">
                  <a:moveTo>
                    <a:pt x="43" y="0"/>
                  </a:moveTo>
                  <a:lnTo>
                    <a:pt x="26" y="4"/>
                  </a:lnTo>
                  <a:lnTo>
                    <a:pt x="12" y="13"/>
                  </a:lnTo>
                  <a:lnTo>
                    <a:pt x="3" y="26"/>
                  </a:lnTo>
                  <a:lnTo>
                    <a:pt x="0" y="44"/>
                  </a:lnTo>
                  <a:lnTo>
                    <a:pt x="3" y="59"/>
                  </a:lnTo>
                  <a:lnTo>
                    <a:pt x="12" y="71"/>
                  </a:lnTo>
                  <a:lnTo>
                    <a:pt x="26" y="80"/>
                  </a:lnTo>
                  <a:lnTo>
                    <a:pt x="43" y="83"/>
                  </a:lnTo>
                  <a:lnTo>
                    <a:pt x="58" y="80"/>
                  </a:lnTo>
                  <a:lnTo>
                    <a:pt x="71" y="71"/>
                  </a:lnTo>
                  <a:lnTo>
                    <a:pt x="80" y="59"/>
                  </a:lnTo>
                  <a:lnTo>
                    <a:pt x="83" y="44"/>
                  </a:lnTo>
                  <a:lnTo>
                    <a:pt x="80" y="26"/>
                  </a:lnTo>
                  <a:lnTo>
                    <a:pt x="71" y="13"/>
                  </a:lnTo>
                  <a:lnTo>
                    <a:pt x="58" y="4"/>
                  </a:lnTo>
                  <a:lnTo>
                    <a:pt x="4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7" name="AutoShape 5"/>
            <p:cNvSpPr>
              <a:spLocks/>
            </p:cNvSpPr>
            <p:nvPr/>
          </p:nvSpPr>
          <p:spPr bwMode="auto">
            <a:xfrm>
              <a:off x="2237" y="357"/>
              <a:ext cx="2520" cy="875"/>
            </a:xfrm>
            <a:custGeom>
              <a:avLst/>
              <a:gdLst>
                <a:gd name="T0" fmla="+- 0 4200 2238"/>
                <a:gd name="T1" fmla="*/ T0 w 2520"/>
                <a:gd name="T2" fmla="+- 0 1232 358"/>
                <a:gd name="T3" fmla="*/ 1232 h 875"/>
                <a:gd name="T4" fmla="+- 0 3905 2238"/>
                <a:gd name="T5" fmla="*/ T4 w 2520"/>
                <a:gd name="T6" fmla="+- 0 358 358"/>
                <a:gd name="T7" fmla="*/ 358 h 875"/>
                <a:gd name="T8" fmla="+- 0 2238 2238"/>
                <a:gd name="T9" fmla="*/ T8 w 2520"/>
                <a:gd name="T10" fmla="+- 0 358 358"/>
                <a:gd name="T11" fmla="*/ 358 h 875"/>
                <a:gd name="T12" fmla="+- 0 3905 2238"/>
                <a:gd name="T13" fmla="*/ T12 w 2520"/>
                <a:gd name="T14" fmla="+- 0 358 358"/>
                <a:gd name="T15" fmla="*/ 358 h 875"/>
                <a:gd name="T16" fmla="+- 0 2432 2238"/>
                <a:gd name="T17" fmla="*/ T16 w 2520"/>
                <a:gd name="T18" fmla="+- 0 358 358"/>
                <a:gd name="T19" fmla="*/ 358 h 875"/>
                <a:gd name="T20" fmla="+- 0 2432 2238"/>
                <a:gd name="T21" fmla="*/ T20 w 2520"/>
                <a:gd name="T22" fmla="+- 0 1232 358"/>
                <a:gd name="T23" fmla="*/ 1232 h 875"/>
                <a:gd name="T24" fmla="+- 0 2630 2238"/>
                <a:gd name="T25" fmla="*/ T24 w 2520"/>
                <a:gd name="T26" fmla="+- 0 358 358"/>
                <a:gd name="T27" fmla="*/ 358 h 875"/>
                <a:gd name="T28" fmla="+- 0 2630 2238"/>
                <a:gd name="T29" fmla="*/ T28 w 2520"/>
                <a:gd name="T30" fmla="+- 0 1232 358"/>
                <a:gd name="T31" fmla="*/ 1232 h 875"/>
                <a:gd name="T32" fmla="+- 0 2825 2238"/>
                <a:gd name="T33" fmla="*/ T32 w 2520"/>
                <a:gd name="T34" fmla="+- 0 358 358"/>
                <a:gd name="T35" fmla="*/ 358 h 875"/>
                <a:gd name="T36" fmla="+- 0 2825 2238"/>
                <a:gd name="T37" fmla="*/ T36 w 2520"/>
                <a:gd name="T38" fmla="+- 0 1232 358"/>
                <a:gd name="T39" fmla="*/ 1232 h 875"/>
                <a:gd name="T40" fmla="+- 0 3023 2238"/>
                <a:gd name="T41" fmla="*/ T40 w 2520"/>
                <a:gd name="T42" fmla="+- 0 358 358"/>
                <a:gd name="T43" fmla="*/ 358 h 875"/>
                <a:gd name="T44" fmla="+- 0 3023 2238"/>
                <a:gd name="T45" fmla="*/ T44 w 2520"/>
                <a:gd name="T46" fmla="+- 0 1232 358"/>
                <a:gd name="T47" fmla="*/ 1232 h 875"/>
                <a:gd name="T48" fmla="+- 0 3217 2238"/>
                <a:gd name="T49" fmla="*/ T48 w 2520"/>
                <a:gd name="T50" fmla="+- 0 358 358"/>
                <a:gd name="T51" fmla="*/ 358 h 875"/>
                <a:gd name="T52" fmla="+- 0 3217 2238"/>
                <a:gd name="T53" fmla="*/ T52 w 2520"/>
                <a:gd name="T54" fmla="+- 0 1232 358"/>
                <a:gd name="T55" fmla="*/ 1232 h 875"/>
                <a:gd name="T56" fmla="+- 0 3415 2238"/>
                <a:gd name="T57" fmla="*/ T56 w 2520"/>
                <a:gd name="T58" fmla="+- 0 358 358"/>
                <a:gd name="T59" fmla="*/ 358 h 875"/>
                <a:gd name="T60" fmla="+- 0 3415 2238"/>
                <a:gd name="T61" fmla="*/ T60 w 2520"/>
                <a:gd name="T62" fmla="+- 0 1232 358"/>
                <a:gd name="T63" fmla="*/ 1232 h 875"/>
                <a:gd name="T64" fmla="+- 0 3610 2238"/>
                <a:gd name="T65" fmla="*/ T64 w 2520"/>
                <a:gd name="T66" fmla="+- 0 358 358"/>
                <a:gd name="T67" fmla="*/ 358 h 875"/>
                <a:gd name="T68" fmla="+- 0 3610 2238"/>
                <a:gd name="T69" fmla="*/ T68 w 2520"/>
                <a:gd name="T70" fmla="+- 0 1232 358"/>
                <a:gd name="T71" fmla="*/ 1232 h 875"/>
                <a:gd name="T72" fmla="+- 0 3808 2238"/>
                <a:gd name="T73" fmla="*/ T72 w 2520"/>
                <a:gd name="T74" fmla="+- 0 358 358"/>
                <a:gd name="T75" fmla="*/ 358 h 875"/>
                <a:gd name="T76" fmla="+- 0 3808 2238"/>
                <a:gd name="T77" fmla="*/ T76 w 2520"/>
                <a:gd name="T78" fmla="+- 0 1232 358"/>
                <a:gd name="T79" fmla="*/ 1232 h 875"/>
                <a:gd name="T80" fmla="+- 0 4006 2238"/>
                <a:gd name="T81" fmla="*/ T80 w 2520"/>
                <a:gd name="T82" fmla="+- 0 649 358"/>
                <a:gd name="T83" fmla="*/ 649 h 875"/>
                <a:gd name="T84" fmla="+- 0 4006 2238"/>
                <a:gd name="T85" fmla="*/ T84 w 2520"/>
                <a:gd name="T86" fmla="+- 0 1232 358"/>
                <a:gd name="T87" fmla="*/ 1232 h 875"/>
                <a:gd name="T88" fmla="+- 0 4042 2238"/>
                <a:gd name="T89" fmla="*/ T88 w 2520"/>
                <a:gd name="T90" fmla="+- 0 761 358"/>
                <a:gd name="T91" fmla="*/ 761 h 875"/>
                <a:gd name="T92" fmla="+- 0 4758 2238"/>
                <a:gd name="T93" fmla="*/ T92 w 2520"/>
                <a:gd name="T94" fmla="+- 0 761 358"/>
                <a:gd name="T95" fmla="*/ 761 h 87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520" h="875">
                  <a:moveTo>
                    <a:pt x="1962" y="874"/>
                  </a:moveTo>
                  <a:lnTo>
                    <a:pt x="1667" y="0"/>
                  </a:lnTo>
                  <a:moveTo>
                    <a:pt x="0" y="0"/>
                  </a:moveTo>
                  <a:lnTo>
                    <a:pt x="1667" y="0"/>
                  </a:lnTo>
                  <a:moveTo>
                    <a:pt x="194" y="0"/>
                  </a:moveTo>
                  <a:lnTo>
                    <a:pt x="194" y="874"/>
                  </a:lnTo>
                  <a:moveTo>
                    <a:pt x="392" y="0"/>
                  </a:moveTo>
                  <a:lnTo>
                    <a:pt x="392" y="874"/>
                  </a:lnTo>
                  <a:moveTo>
                    <a:pt x="587" y="0"/>
                  </a:moveTo>
                  <a:lnTo>
                    <a:pt x="587" y="874"/>
                  </a:lnTo>
                  <a:moveTo>
                    <a:pt x="785" y="0"/>
                  </a:moveTo>
                  <a:lnTo>
                    <a:pt x="785" y="874"/>
                  </a:lnTo>
                  <a:moveTo>
                    <a:pt x="979" y="0"/>
                  </a:moveTo>
                  <a:lnTo>
                    <a:pt x="979" y="874"/>
                  </a:lnTo>
                  <a:moveTo>
                    <a:pt x="1177" y="0"/>
                  </a:moveTo>
                  <a:lnTo>
                    <a:pt x="1177" y="874"/>
                  </a:lnTo>
                  <a:moveTo>
                    <a:pt x="1372" y="0"/>
                  </a:moveTo>
                  <a:lnTo>
                    <a:pt x="1372" y="874"/>
                  </a:lnTo>
                  <a:moveTo>
                    <a:pt x="1570" y="0"/>
                  </a:moveTo>
                  <a:lnTo>
                    <a:pt x="1570" y="874"/>
                  </a:lnTo>
                  <a:moveTo>
                    <a:pt x="1768" y="291"/>
                  </a:moveTo>
                  <a:lnTo>
                    <a:pt x="1768" y="874"/>
                  </a:lnTo>
                  <a:moveTo>
                    <a:pt x="1804" y="403"/>
                  </a:moveTo>
                  <a:lnTo>
                    <a:pt x="2520" y="403"/>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Freeform 6"/>
            <p:cNvSpPr>
              <a:spLocks/>
            </p:cNvSpPr>
            <p:nvPr/>
          </p:nvSpPr>
          <p:spPr bwMode="auto">
            <a:xfrm>
              <a:off x="4743" y="692"/>
              <a:ext cx="184" cy="141"/>
            </a:xfrm>
            <a:custGeom>
              <a:avLst/>
              <a:gdLst>
                <a:gd name="T0" fmla="+- 0 4744 4744"/>
                <a:gd name="T1" fmla="*/ T0 w 184"/>
                <a:gd name="T2" fmla="+- 0 692 692"/>
                <a:gd name="T3" fmla="*/ 692 h 141"/>
                <a:gd name="T4" fmla="+- 0 4744 4744"/>
                <a:gd name="T5" fmla="*/ T4 w 184"/>
                <a:gd name="T6" fmla="+- 0 833 692"/>
                <a:gd name="T7" fmla="*/ 833 h 141"/>
                <a:gd name="T8" fmla="+- 0 4927 4744"/>
                <a:gd name="T9" fmla="*/ T8 w 184"/>
                <a:gd name="T10" fmla="+- 0 761 692"/>
                <a:gd name="T11" fmla="*/ 761 h 141"/>
                <a:gd name="T12" fmla="+- 0 4744 4744"/>
                <a:gd name="T13" fmla="*/ T12 w 184"/>
                <a:gd name="T14" fmla="+- 0 692 692"/>
                <a:gd name="T15" fmla="*/ 692 h 141"/>
              </a:gdLst>
              <a:ahLst/>
              <a:cxnLst>
                <a:cxn ang="0">
                  <a:pos x="T1" y="T3"/>
                </a:cxn>
                <a:cxn ang="0">
                  <a:pos x="T5" y="T7"/>
                </a:cxn>
                <a:cxn ang="0">
                  <a:pos x="T9" y="T11"/>
                </a:cxn>
                <a:cxn ang="0">
                  <a:pos x="T13" y="T15"/>
                </a:cxn>
              </a:cxnLst>
              <a:rect l="0" t="0" r="r" b="b"/>
              <a:pathLst>
                <a:path w="184" h="141">
                  <a:moveTo>
                    <a:pt x="0" y="0"/>
                  </a:moveTo>
                  <a:lnTo>
                    <a:pt x="0" y="141"/>
                  </a:lnTo>
                  <a:lnTo>
                    <a:pt x="183" y="69"/>
                  </a:lnTo>
                  <a:lnTo>
                    <a:pt x="0"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11271"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3" y="1804"/>
              <a:ext cx="418"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8"/>
            <p:cNvSpPr>
              <a:spLocks noChangeShapeType="1"/>
            </p:cNvSpPr>
            <p:nvPr/>
          </p:nvSpPr>
          <p:spPr bwMode="auto">
            <a:xfrm>
              <a:off x="9362" y="1240"/>
              <a:ext cx="0" cy="583"/>
            </a:xfrm>
            <a:prstGeom prst="line">
              <a:avLst/>
            </a:prstGeom>
            <a:noFill/>
            <a:ln w="7595">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Freeform 9"/>
            <p:cNvSpPr>
              <a:spLocks/>
            </p:cNvSpPr>
            <p:nvPr/>
          </p:nvSpPr>
          <p:spPr bwMode="auto">
            <a:xfrm>
              <a:off x="9322" y="1199"/>
              <a:ext cx="83" cy="80"/>
            </a:xfrm>
            <a:custGeom>
              <a:avLst/>
              <a:gdLst>
                <a:gd name="T0" fmla="+- 0 9362 9323"/>
                <a:gd name="T1" fmla="*/ T0 w 83"/>
                <a:gd name="T2" fmla="+- 0 1200 1200"/>
                <a:gd name="T3" fmla="*/ 1200 h 80"/>
                <a:gd name="T4" fmla="+- 0 9347 9323"/>
                <a:gd name="T5" fmla="*/ T4 w 83"/>
                <a:gd name="T6" fmla="+- 0 1203 1200"/>
                <a:gd name="T7" fmla="*/ 1203 h 80"/>
                <a:gd name="T8" fmla="+- 0 9334 9323"/>
                <a:gd name="T9" fmla="*/ T8 w 83"/>
                <a:gd name="T10" fmla="+- 0 1212 1200"/>
                <a:gd name="T11" fmla="*/ 1212 h 80"/>
                <a:gd name="T12" fmla="+- 0 9326 9323"/>
                <a:gd name="T13" fmla="*/ T12 w 83"/>
                <a:gd name="T14" fmla="+- 0 1224 1200"/>
                <a:gd name="T15" fmla="*/ 1224 h 80"/>
                <a:gd name="T16" fmla="+- 0 9323 9323"/>
                <a:gd name="T17" fmla="*/ T16 w 83"/>
                <a:gd name="T18" fmla="+- 0 1240 1200"/>
                <a:gd name="T19" fmla="*/ 1240 h 80"/>
                <a:gd name="T20" fmla="+- 0 9326 9323"/>
                <a:gd name="T21" fmla="*/ T20 w 83"/>
                <a:gd name="T22" fmla="+- 0 1255 1200"/>
                <a:gd name="T23" fmla="*/ 1255 h 80"/>
                <a:gd name="T24" fmla="+- 0 9334 9323"/>
                <a:gd name="T25" fmla="*/ T24 w 83"/>
                <a:gd name="T26" fmla="+- 0 1267 1200"/>
                <a:gd name="T27" fmla="*/ 1267 h 80"/>
                <a:gd name="T28" fmla="+- 0 9347 9323"/>
                <a:gd name="T29" fmla="*/ T28 w 83"/>
                <a:gd name="T30" fmla="+- 0 1276 1200"/>
                <a:gd name="T31" fmla="*/ 1276 h 80"/>
                <a:gd name="T32" fmla="+- 0 9362 9323"/>
                <a:gd name="T33" fmla="*/ T32 w 83"/>
                <a:gd name="T34" fmla="+- 0 1279 1200"/>
                <a:gd name="T35" fmla="*/ 1279 h 80"/>
                <a:gd name="T36" fmla="+- 0 9378 9323"/>
                <a:gd name="T37" fmla="*/ T36 w 83"/>
                <a:gd name="T38" fmla="+- 0 1276 1200"/>
                <a:gd name="T39" fmla="*/ 1276 h 80"/>
                <a:gd name="T40" fmla="+- 0 9392 9323"/>
                <a:gd name="T41" fmla="*/ T40 w 83"/>
                <a:gd name="T42" fmla="+- 0 1267 1200"/>
                <a:gd name="T43" fmla="*/ 1267 h 80"/>
                <a:gd name="T44" fmla="+- 0 9402 9323"/>
                <a:gd name="T45" fmla="*/ T44 w 83"/>
                <a:gd name="T46" fmla="+- 0 1255 1200"/>
                <a:gd name="T47" fmla="*/ 1255 h 80"/>
                <a:gd name="T48" fmla="+- 0 9406 9323"/>
                <a:gd name="T49" fmla="*/ T48 w 83"/>
                <a:gd name="T50" fmla="+- 0 1240 1200"/>
                <a:gd name="T51" fmla="*/ 1240 h 80"/>
                <a:gd name="T52" fmla="+- 0 9402 9323"/>
                <a:gd name="T53" fmla="*/ T52 w 83"/>
                <a:gd name="T54" fmla="+- 0 1224 1200"/>
                <a:gd name="T55" fmla="*/ 1224 h 80"/>
                <a:gd name="T56" fmla="+- 0 9392 9323"/>
                <a:gd name="T57" fmla="*/ T56 w 83"/>
                <a:gd name="T58" fmla="+- 0 1212 1200"/>
                <a:gd name="T59" fmla="*/ 1212 h 80"/>
                <a:gd name="T60" fmla="+- 0 9378 9323"/>
                <a:gd name="T61" fmla="*/ T60 w 83"/>
                <a:gd name="T62" fmla="+- 0 1203 1200"/>
                <a:gd name="T63" fmla="*/ 1203 h 80"/>
                <a:gd name="T64" fmla="+- 0 9362 9323"/>
                <a:gd name="T65" fmla="*/ T64 w 83"/>
                <a:gd name="T66" fmla="+- 0 1200 1200"/>
                <a:gd name="T67" fmla="*/ 1200 h 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3" h="80">
                  <a:moveTo>
                    <a:pt x="39" y="0"/>
                  </a:moveTo>
                  <a:lnTo>
                    <a:pt x="24" y="3"/>
                  </a:lnTo>
                  <a:lnTo>
                    <a:pt x="11" y="12"/>
                  </a:lnTo>
                  <a:lnTo>
                    <a:pt x="3" y="24"/>
                  </a:lnTo>
                  <a:lnTo>
                    <a:pt x="0" y="40"/>
                  </a:lnTo>
                  <a:lnTo>
                    <a:pt x="3" y="55"/>
                  </a:lnTo>
                  <a:lnTo>
                    <a:pt x="11" y="67"/>
                  </a:lnTo>
                  <a:lnTo>
                    <a:pt x="24" y="76"/>
                  </a:lnTo>
                  <a:lnTo>
                    <a:pt x="39" y="79"/>
                  </a:lnTo>
                  <a:lnTo>
                    <a:pt x="55" y="76"/>
                  </a:lnTo>
                  <a:lnTo>
                    <a:pt x="69" y="67"/>
                  </a:lnTo>
                  <a:lnTo>
                    <a:pt x="79" y="55"/>
                  </a:lnTo>
                  <a:lnTo>
                    <a:pt x="83" y="40"/>
                  </a:lnTo>
                  <a:lnTo>
                    <a:pt x="79" y="24"/>
                  </a:lnTo>
                  <a:lnTo>
                    <a:pt x="69" y="12"/>
                  </a:lnTo>
                  <a:lnTo>
                    <a:pt x="55" y="3"/>
                  </a:lnTo>
                  <a:lnTo>
                    <a:pt x="39"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1" name="AutoShape 10"/>
            <p:cNvSpPr>
              <a:spLocks/>
            </p:cNvSpPr>
            <p:nvPr/>
          </p:nvSpPr>
          <p:spPr bwMode="auto">
            <a:xfrm>
              <a:off x="9153" y="1822"/>
              <a:ext cx="404" cy="677"/>
            </a:xfrm>
            <a:custGeom>
              <a:avLst/>
              <a:gdLst>
                <a:gd name="T0" fmla="+- 0 9154 9154"/>
                <a:gd name="T1" fmla="*/ T0 w 404"/>
                <a:gd name="T2" fmla="+- 0 1823 1823"/>
                <a:gd name="T3" fmla="*/ 1823 h 677"/>
                <a:gd name="T4" fmla="+- 0 9557 9154"/>
                <a:gd name="T5" fmla="*/ T4 w 404"/>
                <a:gd name="T6" fmla="+- 0 1823 1823"/>
                <a:gd name="T7" fmla="*/ 1823 h 677"/>
                <a:gd name="T8" fmla="+- 0 9154 9154"/>
                <a:gd name="T9" fmla="*/ T8 w 404"/>
                <a:gd name="T10" fmla="+- 0 1945 1823"/>
                <a:gd name="T11" fmla="*/ 1945 h 677"/>
                <a:gd name="T12" fmla="+- 0 9557 9154"/>
                <a:gd name="T13" fmla="*/ T12 w 404"/>
                <a:gd name="T14" fmla="+- 0 1945 1823"/>
                <a:gd name="T15" fmla="*/ 1945 h 677"/>
                <a:gd name="T16" fmla="+- 0 9366 9154"/>
                <a:gd name="T17" fmla="*/ T16 w 404"/>
                <a:gd name="T18" fmla="+- 0 1945 1823"/>
                <a:gd name="T19" fmla="*/ 1945 h 677"/>
                <a:gd name="T20" fmla="+- 0 9366 9154"/>
                <a:gd name="T21" fmla="*/ T20 w 404"/>
                <a:gd name="T22" fmla="+- 0 2500 1823"/>
                <a:gd name="T23" fmla="*/ 2500 h 677"/>
              </a:gdLst>
              <a:ahLst/>
              <a:cxnLst>
                <a:cxn ang="0">
                  <a:pos x="T1" y="T3"/>
                </a:cxn>
                <a:cxn ang="0">
                  <a:pos x="T5" y="T7"/>
                </a:cxn>
                <a:cxn ang="0">
                  <a:pos x="T9" y="T11"/>
                </a:cxn>
                <a:cxn ang="0">
                  <a:pos x="T13" y="T15"/>
                </a:cxn>
                <a:cxn ang="0">
                  <a:pos x="T17" y="T19"/>
                </a:cxn>
                <a:cxn ang="0">
                  <a:pos x="T21" y="T23"/>
                </a:cxn>
              </a:cxnLst>
              <a:rect l="0" t="0" r="r" b="b"/>
              <a:pathLst>
                <a:path w="404" h="677">
                  <a:moveTo>
                    <a:pt x="0" y="0"/>
                  </a:moveTo>
                  <a:lnTo>
                    <a:pt x="403" y="0"/>
                  </a:lnTo>
                  <a:moveTo>
                    <a:pt x="0" y="122"/>
                  </a:moveTo>
                  <a:lnTo>
                    <a:pt x="403" y="122"/>
                  </a:lnTo>
                  <a:moveTo>
                    <a:pt x="212" y="122"/>
                  </a:moveTo>
                  <a:lnTo>
                    <a:pt x="212" y="677"/>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75"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7" y="1466"/>
              <a:ext cx="23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2"/>
            <p:cNvSpPr>
              <a:spLocks noChangeShapeType="1"/>
            </p:cNvSpPr>
            <p:nvPr/>
          </p:nvSpPr>
          <p:spPr bwMode="auto">
            <a:xfrm>
              <a:off x="8020" y="2068"/>
              <a:ext cx="223" cy="0"/>
            </a:xfrm>
            <a:prstGeom prst="line">
              <a:avLst/>
            </a:prstGeom>
            <a:noFill/>
            <a:ln w="7734">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AutoShape 13"/>
            <p:cNvSpPr>
              <a:spLocks/>
            </p:cNvSpPr>
            <p:nvPr/>
          </p:nvSpPr>
          <p:spPr bwMode="auto">
            <a:xfrm>
              <a:off x="5171" y="1232"/>
              <a:ext cx="119" cy="1268"/>
            </a:xfrm>
            <a:custGeom>
              <a:avLst/>
              <a:gdLst>
                <a:gd name="T0" fmla="+- 0 5172 5172"/>
                <a:gd name="T1" fmla="*/ T0 w 119"/>
                <a:gd name="T2" fmla="+- 0 2057 1232"/>
                <a:gd name="T3" fmla="*/ 2057 h 1268"/>
                <a:gd name="T4" fmla="+- 0 5291 5172"/>
                <a:gd name="T5" fmla="*/ T4 w 119"/>
                <a:gd name="T6" fmla="+- 0 2057 1232"/>
                <a:gd name="T7" fmla="*/ 2057 h 1268"/>
                <a:gd name="T8" fmla="+- 0 5291 5172"/>
                <a:gd name="T9" fmla="*/ T8 w 119"/>
                <a:gd name="T10" fmla="+- 0 1646 1232"/>
                <a:gd name="T11" fmla="*/ 1646 h 1268"/>
                <a:gd name="T12" fmla="+- 0 5172 5172"/>
                <a:gd name="T13" fmla="*/ T12 w 119"/>
                <a:gd name="T14" fmla="+- 0 1646 1232"/>
                <a:gd name="T15" fmla="*/ 1646 h 1268"/>
                <a:gd name="T16" fmla="+- 0 5172 5172"/>
                <a:gd name="T17" fmla="*/ T16 w 119"/>
                <a:gd name="T18" fmla="+- 0 2057 1232"/>
                <a:gd name="T19" fmla="*/ 2057 h 1268"/>
                <a:gd name="T20" fmla="+- 0 5230 5172"/>
                <a:gd name="T21" fmla="*/ T20 w 119"/>
                <a:gd name="T22" fmla="+- 0 2057 1232"/>
                <a:gd name="T23" fmla="*/ 2057 h 1268"/>
                <a:gd name="T24" fmla="+- 0 5230 5172"/>
                <a:gd name="T25" fmla="*/ T24 w 119"/>
                <a:gd name="T26" fmla="+- 0 2500 1232"/>
                <a:gd name="T27" fmla="*/ 2500 h 1268"/>
                <a:gd name="T28" fmla="+- 0 5230 5172"/>
                <a:gd name="T29" fmla="*/ T28 w 119"/>
                <a:gd name="T30" fmla="+- 0 1232 1232"/>
                <a:gd name="T31" fmla="*/ 1232 h 1268"/>
                <a:gd name="T32" fmla="+- 0 5230 5172"/>
                <a:gd name="T33" fmla="*/ T32 w 119"/>
                <a:gd name="T34" fmla="+- 0 1646 1232"/>
                <a:gd name="T35" fmla="*/ 1646 h 12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19" h="1268">
                  <a:moveTo>
                    <a:pt x="0" y="825"/>
                  </a:moveTo>
                  <a:lnTo>
                    <a:pt x="119" y="825"/>
                  </a:lnTo>
                  <a:lnTo>
                    <a:pt x="119" y="414"/>
                  </a:lnTo>
                  <a:lnTo>
                    <a:pt x="0" y="414"/>
                  </a:lnTo>
                  <a:lnTo>
                    <a:pt x="0" y="825"/>
                  </a:lnTo>
                  <a:close/>
                  <a:moveTo>
                    <a:pt x="58" y="825"/>
                  </a:moveTo>
                  <a:lnTo>
                    <a:pt x="58" y="1268"/>
                  </a:lnTo>
                  <a:moveTo>
                    <a:pt x="58" y="0"/>
                  </a:moveTo>
                  <a:lnTo>
                    <a:pt x="58" y="414"/>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Freeform 14"/>
            <p:cNvSpPr>
              <a:spLocks/>
            </p:cNvSpPr>
            <p:nvPr/>
          </p:nvSpPr>
          <p:spPr bwMode="auto">
            <a:xfrm>
              <a:off x="5189" y="1192"/>
              <a:ext cx="83" cy="80"/>
            </a:xfrm>
            <a:custGeom>
              <a:avLst/>
              <a:gdLst>
                <a:gd name="T0" fmla="+- 0 5230 5190"/>
                <a:gd name="T1" fmla="*/ T0 w 83"/>
                <a:gd name="T2" fmla="+- 0 1193 1193"/>
                <a:gd name="T3" fmla="*/ 1193 h 80"/>
                <a:gd name="T4" fmla="+- 0 5214 5190"/>
                <a:gd name="T5" fmla="*/ T4 w 83"/>
                <a:gd name="T6" fmla="+- 0 1196 1193"/>
                <a:gd name="T7" fmla="*/ 1196 h 80"/>
                <a:gd name="T8" fmla="+- 0 5202 5190"/>
                <a:gd name="T9" fmla="*/ T8 w 83"/>
                <a:gd name="T10" fmla="+- 0 1204 1193"/>
                <a:gd name="T11" fmla="*/ 1204 h 80"/>
                <a:gd name="T12" fmla="+- 0 5193 5190"/>
                <a:gd name="T13" fmla="*/ T12 w 83"/>
                <a:gd name="T14" fmla="+- 0 1217 1193"/>
                <a:gd name="T15" fmla="*/ 1217 h 80"/>
                <a:gd name="T16" fmla="+- 0 5190 5190"/>
                <a:gd name="T17" fmla="*/ T16 w 83"/>
                <a:gd name="T18" fmla="+- 0 1232 1193"/>
                <a:gd name="T19" fmla="*/ 1232 h 80"/>
                <a:gd name="T20" fmla="+- 0 5193 5190"/>
                <a:gd name="T21" fmla="*/ T20 w 83"/>
                <a:gd name="T22" fmla="+- 0 1248 1193"/>
                <a:gd name="T23" fmla="*/ 1248 h 80"/>
                <a:gd name="T24" fmla="+- 0 5202 5190"/>
                <a:gd name="T25" fmla="*/ T24 w 83"/>
                <a:gd name="T26" fmla="+- 0 1260 1193"/>
                <a:gd name="T27" fmla="*/ 1260 h 80"/>
                <a:gd name="T28" fmla="+- 0 5214 5190"/>
                <a:gd name="T29" fmla="*/ T28 w 83"/>
                <a:gd name="T30" fmla="+- 0 1269 1193"/>
                <a:gd name="T31" fmla="*/ 1269 h 80"/>
                <a:gd name="T32" fmla="+- 0 5230 5190"/>
                <a:gd name="T33" fmla="*/ T32 w 83"/>
                <a:gd name="T34" fmla="+- 0 1272 1193"/>
                <a:gd name="T35" fmla="*/ 1272 h 80"/>
                <a:gd name="T36" fmla="+- 0 5247 5190"/>
                <a:gd name="T37" fmla="*/ T36 w 83"/>
                <a:gd name="T38" fmla="+- 0 1269 1193"/>
                <a:gd name="T39" fmla="*/ 1269 h 80"/>
                <a:gd name="T40" fmla="+- 0 5261 5190"/>
                <a:gd name="T41" fmla="*/ T40 w 83"/>
                <a:gd name="T42" fmla="+- 0 1260 1193"/>
                <a:gd name="T43" fmla="*/ 1260 h 80"/>
                <a:gd name="T44" fmla="+- 0 5270 5190"/>
                <a:gd name="T45" fmla="*/ T44 w 83"/>
                <a:gd name="T46" fmla="+- 0 1248 1193"/>
                <a:gd name="T47" fmla="*/ 1248 h 80"/>
                <a:gd name="T48" fmla="+- 0 5273 5190"/>
                <a:gd name="T49" fmla="*/ T48 w 83"/>
                <a:gd name="T50" fmla="+- 0 1232 1193"/>
                <a:gd name="T51" fmla="*/ 1232 h 80"/>
                <a:gd name="T52" fmla="+- 0 5270 5190"/>
                <a:gd name="T53" fmla="*/ T52 w 83"/>
                <a:gd name="T54" fmla="+- 0 1217 1193"/>
                <a:gd name="T55" fmla="*/ 1217 h 80"/>
                <a:gd name="T56" fmla="+- 0 5261 5190"/>
                <a:gd name="T57" fmla="*/ T56 w 83"/>
                <a:gd name="T58" fmla="+- 0 1204 1193"/>
                <a:gd name="T59" fmla="*/ 1204 h 80"/>
                <a:gd name="T60" fmla="+- 0 5247 5190"/>
                <a:gd name="T61" fmla="*/ T60 w 83"/>
                <a:gd name="T62" fmla="+- 0 1196 1193"/>
                <a:gd name="T63" fmla="*/ 1196 h 80"/>
                <a:gd name="T64" fmla="+- 0 5230 5190"/>
                <a:gd name="T65" fmla="*/ T64 w 83"/>
                <a:gd name="T66" fmla="+- 0 1193 1193"/>
                <a:gd name="T67" fmla="*/ 1193 h 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3" h="80">
                  <a:moveTo>
                    <a:pt x="40" y="0"/>
                  </a:moveTo>
                  <a:lnTo>
                    <a:pt x="24" y="3"/>
                  </a:lnTo>
                  <a:lnTo>
                    <a:pt x="12" y="11"/>
                  </a:lnTo>
                  <a:lnTo>
                    <a:pt x="3" y="24"/>
                  </a:lnTo>
                  <a:lnTo>
                    <a:pt x="0" y="39"/>
                  </a:lnTo>
                  <a:lnTo>
                    <a:pt x="3" y="55"/>
                  </a:lnTo>
                  <a:lnTo>
                    <a:pt x="12" y="67"/>
                  </a:lnTo>
                  <a:lnTo>
                    <a:pt x="24" y="76"/>
                  </a:lnTo>
                  <a:lnTo>
                    <a:pt x="40" y="79"/>
                  </a:lnTo>
                  <a:lnTo>
                    <a:pt x="57" y="76"/>
                  </a:lnTo>
                  <a:lnTo>
                    <a:pt x="71" y="67"/>
                  </a:lnTo>
                  <a:lnTo>
                    <a:pt x="80" y="55"/>
                  </a:lnTo>
                  <a:lnTo>
                    <a:pt x="83" y="39"/>
                  </a:lnTo>
                  <a:lnTo>
                    <a:pt x="80" y="24"/>
                  </a:lnTo>
                  <a:lnTo>
                    <a:pt x="71" y="11"/>
                  </a:lnTo>
                  <a:lnTo>
                    <a:pt x="57" y="3"/>
                  </a:lnTo>
                  <a:lnTo>
                    <a:pt x="40"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5" name="Line 15"/>
            <p:cNvSpPr>
              <a:spLocks noChangeShapeType="1"/>
            </p:cNvSpPr>
            <p:nvPr/>
          </p:nvSpPr>
          <p:spPr bwMode="auto">
            <a:xfrm>
              <a:off x="6464" y="1236"/>
              <a:ext cx="0" cy="580"/>
            </a:xfrm>
            <a:prstGeom prst="line">
              <a:avLst/>
            </a:prstGeom>
            <a:noFill/>
            <a:ln w="7595">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6" name="Freeform 16"/>
            <p:cNvSpPr>
              <a:spLocks/>
            </p:cNvSpPr>
            <p:nvPr/>
          </p:nvSpPr>
          <p:spPr bwMode="auto">
            <a:xfrm>
              <a:off x="6421" y="1192"/>
              <a:ext cx="83" cy="83"/>
            </a:xfrm>
            <a:custGeom>
              <a:avLst/>
              <a:gdLst>
                <a:gd name="T0" fmla="+- 0 6464 6421"/>
                <a:gd name="T1" fmla="*/ T0 w 83"/>
                <a:gd name="T2" fmla="+- 0 1193 1193"/>
                <a:gd name="T3" fmla="*/ 1193 h 83"/>
                <a:gd name="T4" fmla="+- 0 6449 6421"/>
                <a:gd name="T5" fmla="*/ T4 w 83"/>
                <a:gd name="T6" fmla="+- 0 1196 1193"/>
                <a:gd name="T7" fmla="*/ 1196 h 83"/>
                <a:gd name="T8" fmla="+- 0 6435 6421"/>
                <a:gd name="T9" fmla="*/ T8 w 83"/>
                <a:gd name="T10" fmla="+- 0 1205 1193"/>
                <a:gd name="T11" fmla="*/ 1205 h 83"/>
                <a:gd name="T12" fmla="+- 0 6425 6421"/>
                <a:gd name="T13" fmla="*/ T12 w 83"/>
                <a:gd name="T14" fmla="+- 0 1219 1193"/>
                <a:gd name="T15" fmla="*/ 1219 h 83"/>
                <a:gd name="T16" fmla="+- 0 6421 6421"/>
                <a:gd name="T17" fmla="*/ T16 w 83"/>
                <a:gd name="T18" fmla="+- 0 1236 1193"/>
                <a:gd name="T19" fmla="*/ 1236 h 83"/>
                <a:gd name="T20" fmla="+- 0 6425 6421"/>
                <a:gd name="T21" fmla="*/ T20 w 83"/>
                <a:gd name="T22" fmla="+- 0 1251 1193"/>
                <a:gd name="T23" fmla="*/ 1251 h 83"/>
                <a:gd name="T24" fmla="+- 0 6435 6421"/>
                <a:gd name="T25" fmla="*/ T24 w 83"/>
                <a:gd name="T26" fmla="+- 0 1264 1193"/>
                <a:gd name="T27" fmla="*/ 1264 h 83"/>
                <a:gd name="T28" fmla="+- 0 6449 6421"/>
                <a:gd name="T29" fmla="*/ T28 w 83"/>
                <a:gd name="T30" fmla="+- 0 1272 1193"/>
                <a:gd name="T31" fmla="*/ 1272 h 83"/>
                <a:gd name="T32" fmla="+- 0 6464 6421"/>
                <a:gd name="T33" fmla="*/ T32 w 83"/>
                <a:gd name="T34" fmla="+- 0 1276 1193"/>
                <a:gd name="T35" fmla="*/ 1276 h 83"/>
                <a:gd name="T36" fmla="+- 0 6480 6421"/>
                <a:gd name="T37" fmla="*/ T36 w 83"/>
                <a:gd name="T38" fmla="+- 0 1272 1193"/>
                <a:gd name="T39" fmla="*/ 1272 h 83"/>
                <a:gd name="T40" fmla="+- 0 6492 6421"/>
                <a:gd name="T41" fmla="*/ T40 w 83"/>
                <a:gd name="T42" fmla="+- 0 1264 1193"/>
                <a:gd name="T43" fmla="*/ 1264 h 83"/>
                <a:gd name="T44" fmla="+- 0 6501 6421"/>
                <a:gd name="T45" fmla="*/ T44 w 83"/>
                <a:gd name="T46" fmla="+- 0 1251 1193"/>
                <a:gd name="T47" fmla="*/ 1251 h 83"/>
                <a:gd name="T48" fmla="+- 0 6504 6421"/>
                <a:gd name="T49" fmla="*/ T48 w 83"/>
                <a:gd name="T50" fmla="+- 0 1236 1193"/>
                <a:gd name="T51" fmla="*/ 1236 h 83"/>
                <a:gd name="T52" fmla="+- 0 6501 6421"/>
                <a:gd name="T53" fmla="*/ T52 w 83"/>
                <a:gd name="T54" fmla="+- 0 1219 1193"/>
                <a:gd name="T55" fmla="*/ 1219 h 83"/>
                <a:gd name="T56" fmla="+- 0 6492 6421"/>
                <a:gd name="T57" fmla="*/ T56 w 83"/>
                <a:gd name="T58" fmla="+- 0 1205 1193"/>
                <a:gd name="T59" fmla="*/ 1205 h 83"/>
                <a:gd name="T60" fmla="+- 0 6480 6421"/>
                <a:gd name="T61" fmla="*/ T60 w 83"/>
                <a:gd name="T62" fmla="+- 0 1196 1193"/>
                <a:gd name="T63" fmla="*/ 1196 h 83"/>
                <a:gd name="T64" fmla="+- 0 6464 6421"/>
                <a:gd name="T65" fmla="*/ T64 w 83"/>
                <a:gd name="T66" fmla="+- 0 1193 1193"/>
                <a:gd name="T67" fmla="*/ 1193 h 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3" h="83">
                  <a:moveTo>
                    <a:pt x="43" y="0"/>
                  </a:moveTo>
                  <a:lnTo>
                    <a:pt x="28" y="3"/>
                  </a:lnTo>
                  <a:lnTo>
                    <a:pt x="14" y="12"/>
                  </a:lnTo>
                  <a:lnTo>
                    <a:pt x="4" y="26"/>
                  </a:lnTo>
                  <a:lnTo>
                    <a:pt x="0" y="43"/>
                  </a:lnTo>
                  <a:lnTo>
                    <a:pt x="4" y="58"/>
                  </a:lnTo>
                  <a:lnTo>
                    <a:pt x="14" y="71"/>
                  </a:lnTo>
                  <a:lnTo>
                    <a:pt x="28" y="79"/>
                  </a:lnTo>
                  <a:lnTo>
                    <a:pt x="43" y="83"/>
                  </a:lnTo>
                  <a:lnTo>
                    <a:pt x="59" y="79"/>
                  </a:lnTo>
                  <a:lnTo>
                    <a:pt x="71" y="71"/>
                  </a:lnTo>
                  <a:lnTo>
                    <a:pt x="80" y="58"/>
                  </a:lnTo>
                  <a:lnTo>
                    <a:pt x="83" y="43"/>
                  </a:lnTo>
                  <a:lnTo>
                    <a:pt x="80" y="26"/>
                  </a:lnTo>
                  <a:lnTo>
                    <a:pt x="71" y="12"/>
                  </a:lnTo>
                  <a:lnTo>
                    <a:pt x="59" y="3"/>
                  </a:lnTo>
                  <a:lnTo>
                    <a:pt x="4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7" name="AutoShape 17"/>
            <p:cNvSpPr>
              <a:spLocks/>
            </p:cNvSpPr>
            <p:nvPr/>
          </p:nvSpPr>
          <p:spPr bwMode="auto">
            <a:xfrm>
              <a:off x="6251" y="1815"/>
              <a:ext cx="404" cy="681"/>
            </a:xfrm>
            <a:custGeom>
              <a:avLst/>
              <a:gdLst>
                <a:gd name="T0" fmla="+- 0 6252 6252"/>
                <a:gd name="T1" fmla="*/ T0 w 404"/>
                <a:gd name="T2" fmla="+- 0 1816 1816"/>
                <a:gd name="T3" fmla="*/ 1816 h 681"/>
                <a:gd name="T4" fmla="+- 0 6655 6252"/>
                <a:gd name="T5" fmla="*/ T4 w 404"/>
                <a:gd name="T6" fmla="+- 0 1816 1816"/>
                <a:gd name="T7" fmla="*/ 1816 h 681"/>
                <a:gd name="T8" fmla="+- 0 6252 6252"/>
                <a:gd name="T9" fmla="*/ T8 w 404"/>
                <a:gd name="T10" fmla="+- 0 1942 1816"/>
                <a:gd name="T11" fmla="*/ 1942 h 681"/>
                <a:gd name="T12" fmla="+- 0 6655 6252"/>
                <a:gd name="T13" fmla="*/ T12 w 404"/>
                <a:gd name="T14" fmla="+- 0 1942 1816"/>
                <a:gd name="T15" fmla="*/ 1942 h 681"/>
                <a:gd name="T16" fmla="+- 0 6464 6252"/>
                <a:gd name="T17" fmla="*/ T16 w 404"/>
                <a:gd name="T18" fmla="+- 0 1942 1816"/>
                <a:gd name="T19" fmla="*/ 1942 h 681"/>
                <a:gd name="T20" fmla="+- 0 6464 6252"/>
                <a:gd name="T21" fmla="*/ T20 w 404"/>
                <a:gd name="T22" fmla="+- 0 2496 1816"/>
                <a:gd name="T23" fmla="*/ 2496 h 681"/>
              </a:gdLst>
              <a:ahLst/>
              <a:cxnLst>
                <a:cxn ang="0">
                  <a:pos x="T1" y="T3"/>
                </a:cxn>
                <a:cxn ang="0">
                  <a:pos x="T5" y="T7"/>
                </a:cxn>
                <a:cxn ang="0">
                  <a:pos x="T9" y="T11"/>
                </a:cxn>
                <a:cxn ang="0">
                  <a:pos x="T13" y="T15"/>
                </a:cxn>
                <a:cxn ang="0">
                  <a:pos x="T17" y="T19"/>
                </a:cxn>
                <a:cxn ang="0">
                  <a:pos x="T21" y="T23"/>
                </a:cxn>
              </a:cxnLst>
              <a:rect l="0" t="0" r="r" b="b"/>
              <a:pathLst>
                <a:path w="404" h="681">
                  <a:moveTo>
                    <a:pt x="0" y="0"/>
                  </a:moveTo>
                  <a:lnTo>
                    <a:pt x="403" y="0"/>
                  </a:lnTo>
                  <a:moveTo>
                    <a:pt x="0" y="126"/>
                  </a:moveTo>
                  <a:lnTo>
                    <a:pt x="403" y="126"/>
                  </a:lnTo>
                  <a:moveTo>
                    <a:pt x="212" y="126"/>
                  </a:moveTo>
                  <a:lnTo>
                    <a:pt x="212" y="680"/>
                  </a:lnTo>
                </a:path>
              </a:pathLst>
            </a:custGeom>
            <a:noFill/>
            <a:ln w="7595">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82" name="Picture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8" y="1808"/>
              <a:ext cx="24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Line 19"/>
            <p:cNvSpPr>
              <a:spLocks noChangeShapeType="1"/>
            </p:cNvSpPr>
            <p:nvPr/>
          </p:nvSpPr>
          <p:spPr bwMode="auto">
            <a:xfrm>
              <a:off x="5122" y="2064"/>
              <a:ext cx="219" cy="0"/>
            </a:xfrm>
            <a:prstGeom prst="line">
              <a:avLst/>
            </a:prstGeom>
            <a:noFill/>
            <a:ln w="7734">
              <a:solidFill>
                <a:srgbClr val="01010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Freeform 20"/>
            <p:cNvSpPr>
              <a:spLocks/>
            </p:cNvSpPr>
            <p:nvPr/>
          </p:nvSpPr>
          <p:spPr bwMode="auto">
            <a:xfrm>
              <a:off x="7292" y="868"/>
              <a:ext cx="767" cy="231"/>
            </a:xfrm>
            <a:custGeom>
              <a:avLst/>
              <a:gdLst>
                <a:gd name="T0" fmla="+- 0 8059 7292"/>
                <a:gd name="T1" fmla="*/ T0 w 767"/>
                <a:gd name="T2" fmla="+- 0 1099 869"/>
                <a:gd name="T3" fmla="*/ 1099 h 231"/>
                <a:gd name="T4" fmla="+- 0 7976 7292"/>
                <a:gd name="T5" fmla="*/ T4 w 767"/>
                <a:gd name="T6" fmla="+- 0 1038 869"/>
                <a:gd name="T7" fmla="*/ 1038 h 231"/>
                <a:gd name="T8" fmla="+- 0 7958 7292"/>
                <a:gd name="T9" fmla="*/ T8 w 767"/>
                <a:gd name="T10" fmla="+- 0 1027 869"/>
                <a:gd name="T11" fmla="*/ 1027 h 231"/>
                <a:gd name="T12" fmla="+- 0 7894 7292"/>
                <a:gd name="T13" fmla="*/ T12 w 767"/>
                <a:gd name="T14" fmla="+- 0 995 869"/>
                <a:gd name="T15" fmla="*/ 995 h 231"/>
                <a:gd name="T16" fmla="+- 0 7872 7292"/>
                <a:gd name="T17" fmla="*/ T16 w 767"/>
                <a:gd name="T18" fmla="+- 0 988 869"/>
                <a:gd name="T19" fmla="*/ 988 h 231"/>
                <a:gd name="T20" fmla="+- 0 7829 7292"/>
                <a:gd name="T21" fmla="*/ T20 w 767"/>
                <a:gd name="T22" fmla="+- 0 966 869"/>
                <a:gd name="T23" fmla="*/ 966 h 231"/>
                <a:gd name="T24" fmla="+- 0 7778 7292"/>
                <a:gd name="T25" fmla="*/ T24 w 767"/>
                <a:gd name="T26" fmla="+- 0 952 869"/>
                <a:gd name="T27" fmla="*/ 952 h 231"/>
                <a:gd name="T28" fmla="+- 0 7753 7292"/>
                <a:gd name="T29" fmla="*/ T28 w 767"/>
                <a:gd name="T30" fmla="+- 0 941 869"/>
                <a:gd name="T31" fmla="*/ 941 h 231"/>
                <a:gd name="T32" fmla="+- 0 7652 7292"/>
                <a:gd name="T33" fmla="*/ T32 w 767"/>
                <a:gd name="T34" fmla="+- 0 912 869"/>
                <a:gd name="T35" fmla="*/ 912 h 231"/>
                <a:gd name="T36" fmla="+- 0 7624 7292"/>
                <a:gd name="T37" fmla="*/ T36 w 767"/>
                <a:gd name="T38" fmla="+- 0 905 869"/>
                <a:gd name="T39" fmla="*/ 905 h 231"/>
                <a:gd name="T40" fmla="+- 0 7570 7292"/>
                <a:gd name="T41" fmla="*/ T40 w 767"/>
                <a:gd name="T42" fmla="+- 0 894 869"/>
                <a:gd name="T43" fmla="*/ 894 h 231"/>
                <a:gd name="T44" fmla="+- 0 7544 7292"/>
                <a:gd name="T45" fmla="*/ T44 w 767"/>
                <a:gd name="T46" fmla="+- 0 890 869"/>
                <a:gd name="T47" fmla="*/ 890 h 231"/>
                <a:gd name="T48" fmla="+- 0 7487 7292"/>
                <a:gd name="T49" fmla="*/ T48 w 767"/>
                <a:gd name="T50" fmla="+- 0 883 869"/>
                <a:gd name="T51" fmla="*/ 883 h 231"/>
                <a:gd name="T52" fmla="+- 0 7458 7292"/>
                <a:gd name="T53" fmla="*/ T52 w 767"/>
                <a:gd name="T54" fmla="+- 0 880 869"/>
                <a:gd name="T55" fmla="*/ 880 h 231"/>
                <a:gd name="T56" fmla="+- 0 7433 7292"/>
                <a:gd name="T57" fmla="*/ T56 w 767"/>
                <a:gd name="T58" fmla="+- 0 876 869"/>
                <a:gd name="T59" fmla="*/ 876 h 231"/>
                <a:gd name="T60" fmla="+- 0 7404 7292"/>
                <a:gd name="T61" fmla="*/ T60 w 767"/>
                <a:gd name="T62" fmla="+- 0 872 869"/>
                <a:gd name="T63" fmla="*/ 872 h 231"/>
                <a:gd name="T64" fmla="+- 0 7375 7292"/>
                <a:gd name="T65" fmla="*/ T64 w 767"/>
                <a:gd name="T66" fmla="+- 0 872 869"/>
                <a:gd name="T67" fmla="*/ 872 h 231"/>
                <a:gd name="T68" fmla="+- 0 7350 7292"/>
                <a:gd name="T69" fmla="*/ T68 w 767"/>
                <a:gd name="T70" fmla="+- 0 869 869"/>
                <a:gd name="T71" fmla="*/ 869 h 231"/>
                <a:gd name="T72" fmla="+- 0 7292 7292"/>
                <a:gd name="T73" fmla="*/ T72 w 767"/>
                <a:gd name="T74" fmla="+- 0 869 869"/>
                <a:gd name="T75" fmla="*/ 869 h 2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767" h="231">
                  <a:moveTo>
                    <a:pt x="767" y="230"/>
                  </a:moveTo>
                  <a:lnTo>
                    <a:pt x="684" y="169"/>
                  </a:lnTo>
                  <a:lnTo>
                    <a:pt x="666" y="158"/>
                  </a:lnTo>
                  <a:lnTo>
                    <a:pt x="602" y="126"/>
                  </a:lnTo>
                  <a:lnTo>
                    <a:pt x="580" y="119"/>
                  </a:lnTo>
                  <a:lnTo>
                    <a:pt x="537" y="97"/>
                  </a:lnTo>
                  <a:lnTo>
                    <a:pt x="486" y="83"/>
                  </a:lnTo>
                  <a:lnTo>
                    <a:pt x="461" y="72"/>
                  </a:lnTo>
                  <a:lnTo>
                    <a:pt x="360" y="43"/>
                  </a:lnTo>
                  <a:lnTo>
                    <a:pt x="332" y="36"/>
                  </a:lnTo>
                  <a:lnTo>
                    <a:pt x="278" y="25"/>
                  </a:lnTo>
                  <a:lnTo>
                    <a:pt x="252" y="21"/>
                  </a:lnTo>
                  <a:lnTo>
                    <a:pt x="195" y="14"/>
                  </a:lnTo>
                  <a:lnTo>
                    <a:pt x="166" y="11"/>
                  </a:lnTo>
                  <a:lnTo>
                    <a:pt x="141" y="7"/>
                  </a:lnTo>
                  <a:lnTo>
                    <a:pt x="112" y="3"/>
                  </a:lnTo>
                  <a:lnTo>
                    <a:pt x="83" y="3"/>
                  </a:lnTo>
                  <a:lnTo>
                    <a:pt x="58" y="0"/>
                  </a:lnTo>
                  <a:lnTo>
                    <a:pt x="0"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Freeform 21"/>
            <p:cNvSpPr>
              <a:spLocks/>
            </p:cNvSpPr>
            <p:nvPr/>
          </p:nvSpPr>
          <p:spPr bwMode="auto">
            <a:xfrm>
              <a:off x="7951" y="1005"/>
              <a:ext cx="108" cy="94"/>
            </a:xfrm>
            <a:custGeom>
              <a:avLst/>
              <a:gdLst>
                <a:gd name="T0" fmla="+- 0 7994 7951"/>
                <a:gd name="T1" fmla="*/ T0 w 108"/>
                <a:gd name="T2" fmla="+- 0 1006 1006"/>
                <a:gd name="T3" fmla="*/ 1006 h 94"/>
                <a:gd name="T4" fmla="+- 0 7951 7951"/>
                <a:gd name="T5" fmla="*/ T4 w 108"/>
                <a:gd name="T6" fmla="+- 0 1063 1006"/>
                <a:gd name="T7" fmla="*/ 1063 h 94"/>
                <a:gd name="T8" fmla="+- 0 8059 7951"/>
                <a:gd name="T9" fmla="*/ T8 w 108"/>
                <a:gd name="T10" fmla="+- 0 1099 1006"/>
                <a:gd name="T11" fmla="*/ 1099 h 94"/>
                <a:gd name="T12" fmla="+- 0 7994 7951"/>
                <a:gd name="T13" fmla="*/ T12 w 108"/>
                <a:gd name="T14" fmla="+- 0 1006 1006"/>
                <a:gd name="T15" fmla="*/ 1006 h 94"/>
              </a:gdLst>
              <a:ahLst/>
              <a:cxnLst>
                <a:cxn ang="0">
                  <a:pos x="T1" y="T3"/>
                </a:cxn>
                <a:cxn ang="0">
                  <a:pos x="T5" y="T7"/>
                </a:cxn>
                <a:cxn ang="0">
                  <a:pos x="T9" y="T11"/>
                </a:cxn>
                <a:cxn ang="0">
                  <a:pos x="T13" y="T15"/>
                </a:cxn>
              </a:cxnLst>
              <a:rect l="0" t="0" r="r" b="b"/>
              <a:pathLst>
                <a:path w="108" h="94">
                  <a:moveTo>
                    <a:pt x="43" y="0"/>
                  </a:moveTo>
                  <a:lnTo>
                    <a:pt x="0" y="57"/>
                  </a:lnTo>
                  <a:lnTo>
                    <a:pt x="108" y="93"/>
                  </a:lnTo>
                  <a:lnTo>
                    <a:pt x="4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1" name="Freeform 22"/>
            <p:cNvSpPr>
              <a:spLocks/>
            </p:cNvSpPr>
            <p:nvPr/>
          </p:nvSpPr>
          <p:spPr bwMode="auto">
            <a:xfrm>
              <a:off x="6525" y="868"/>
              <a:ext cx="767" cy="231"/>
            </a:xfrm>
            <a:custGeom>
              <a:avLst/>
              <a:gdLst>
                <a:gd name="T0" fmla="+- 0 6526 6526"/>
                <a:gd name="T1" fmla="*/ T0 w 767"/>
                <a:gd name="T2" fmla="+- 0 1099 869"/>
                <a:gd name="T3" fmla="*/ 1099 h 231"/>
                <a:gd name="T4" fmla="+- 0 6608 6526"/>
                <a:gd name="T5" fmla="*/ T4 w 767"/>
                <a:gd name="T6" fmla="+- 0 1038 869"/>
                <a:gd name="T7" fmla="*/ 1038 h 231"/>
                <a:gd name="T8" fmla="+- 0 6630 6526"/>
                <a:gd name="T9" fmla="*/ T8 w 767"/>
                <a:gd name="T10" fmla="+- 0 1027 869"/>
                <a:gd name="T11" fmla="*/ 1027 h 231"/>
                <a:gd name="T12" fmla="+- 0 6648 6526"/>
                <a:gd name="T13" fmla="*/ T12 w 767"/>
                <a:gd name="T14" fmla="+- 0 1016 869"/>
                <a:gd name="T15" fmla="*/ 1016 h 231"/>
                <a:gd name="T16" fmla="+- 0 6691 6526"/>
                <a:gd name="T17" fmla="*/ T16 w 767"/>
                <a:gd name="T18" fmla="+- 0 995 869"/>
                <a:gd name="T19" fmla="*/ 995 h 231"/>
                <a:gd name="T20" fmla="+- 0 6713 6526"/>
                <a:gd name="T21" fmla="*/ T20 w 767"/>
                <a:gd name="T22" fmla="+- 0 988 869"/>
                <a:gd name="T23" fmla="*/ 988 h 231"/>
                <a:gd name="T24" fmla="+- 0 6734 6526"/>
                <a:gd name="T25" fmla="*/ T24 w 767"/>
                <a:gd name="T26" fmla="+- 0 977 869"/>
                <a:gd name="T27" fmla="*/ 977 h 231"/>
                <a:gd name="T28" fmla="+- 0 6760 6526"/>
                <a:gd name="T29" fmla="*/ T28 w 767"/>
                <a:gd name="T30" fmla="+- 0 966 869"/>
                <a:gd name="T31" fmla="*/ 966 h 231"/>
                <a:gd name="T32" fmla="+- 0 6781 6526"/>
                <a:gd name="T33" fmla="*/ T32 w 767"/>
                <a:gd name="T34" fmla="+- 0 959 869"/>
                <a:gd name="T35" fmla="*/ 959 h 231"/>
                <a:gd name="T36" fmla="+- 0 6806 6526"/>
                <a:gd name="T37" fmla="*/ T36 w 767"/>
                <a:gd name="T38" fmla="+- 0 952 869"/>
                <a:gd name="T39" fmla="*/ 952 h 231"/>
                <a:gd name="T40" fmla="+- 0 6832 6526"/>
                <a:gd name="T41" fmla="*/ T40 w 767"/>
                <a:gd name="T42" fmla="+- 0 941 869"/>
                <a:gd name="T43" fmla="*/ 941 h 231"/>
                <a:gd name="T44" fmla="+- 0 6932 6526"/>
                <a:gd name="T45" fmla="*/ T44 w 767"/>
                <a:gd name="T46" fmla="+- 0 912 869"/>
                <a:gd name="T47" fmla="*/ 912 h 231"/>
                <a:gd name="T48" fmla="+- 0 6961 6526"/>
                <a:gd name="T49" fmla="*/ T48 w 767"/>
                <a:gd name="T50" fmla="+- 0 905 869"/>
                <a:gd name="T51" fmla="*/ 905 h 231"/>
                <a:gd name="T52" fmla="+- 0 7015 6526"/>
                <a:gd name="T53" fmla="*/ T52 w 767"/>
                <a:gd name="T54" fmla="+- 0 894 869"/>
                <a:gd name="T55" fmla="*/ 894 h 231"/>
                <a:gd name="T56" fmla="+- 0 7044 6526"/>
                <a:gd name="T57" fmla="*/ T56 w 767"/>
                <a:gd name="T58" fmla="+- 0 890 869"/>
                <a:gd name="T59" fmla="*/ 890 h 231"/>
                <a:gd name="T60" fmla="+- 0 7069 6526"/>
                <a:gd name="T61" fmla="*/ T60 w 767"/>
                <a:gd name="T62" fmla="+- 0 887 869"/>
                <a:gd name="T63" fmla="*/ 887 h 231"/>
                <a:gd name="T64" fmla="+- 0 7098 6526"/>
                <a:gd name="T65" fmla="*/ T64 w 767"/>
                <a:gd name="T66" fmla="+- 0 883 869"/>
                <a:gd name="T67" fmla="*/ 883 h 231"/>
                <a:gd name="T68" fmla="+- 0 7127 6526"/>
                <a:gd name="T69" fmla="*/ T68 w 767"/>
                <a:gd name="T70" fmla="+- 0 880 869"/>
                <a:gd name="T71" fmla="*/ 880 h 231"/>
                <a:gd name="T72" fmla="+- 0 7152 6526"/>
                <a:gd name="T73" fmla="*/ T72 w 767"/>
                <a:gd name="T74" fmla="+- 0 876 869"/>
                <a:gd name="T75" fmla="*/ 876 h 231"/>
                <a:gd name="T76" fmla="+- 0 7181 6526"/>
                <a:gd name="T77" fmla="*/ T76 w 767"/>
                <a:gd name="T78" fmla="+- 0 872 869"/>
                <a:gd name="T79" fmla="*/ 872 h 231"/>
                <a:gd name="T80" fmla="+- 0 7210 6526"/>
                <a:gd name="T81" fmla="*/ T80 w 767"/>
                <a:gd name="T82" fmla="+- 0 872 869"/>
                <a:gd name="T83" fmla="*/ 872 h 231"/>
                <a:gd name="T84" fmla="+- 0 7238 6526"/>
                <a:gd name="T85" fmla="*/ T84 w 767"/>
                <a:gd name="T86" fmla="+- 0 869 869"/>
                <a:gd name="T87" fmla="*/ 869 h 231"/>
                <a:gd name="T88" fmla="+- 0 7292 6526"/>
                <a:gd name="T89" fmla="*/ T88 w 767"/>
                <a:gd name="T90" fmla="+- 0 869 869"/>
                <a:gd name="T91" fmla="*/ 869 h 2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767" h="231">
                  <a:moveTo>
                    <a:pt x="0" y="230"/>
                  </a:moveTo>
                  <a:lnTo>
                    <a:pt x="82" y="169"/>
                  </a:lnTo>
                  <a:lnTo>
                    <a:pt x="104" y="158"/>
                  </a:lnTo>
                  <a:lnTo>
                    <a:pt x="122" y="147"/>
                  </a:lnTo>
                  <a:lnTo>
                    <a:pt x="165" y="126"/>
                  </a:lnTo>
                  <a:lnTo>
                    <a:pt x="187" y="119"/>
                  </a:lnTo>
                  <a:lnTo>
                    <a:pt x="208" y="108"/>
                  </a:lnTo>
                  <a:lnTo>
                    <a:pt x="234" y="97"/>
                  </a:lnTo>
                  <a:lnTo>
                    <a:pt x="255" y="90"/>
                  </a:lnTo>
                  <a:lnTo>
                    <a:pt x="280" y="83"/>
                  </a:lnTo>
                  <a:lnTo>
                    <a:pt x="306" y="72"/>
                  </a:lnTo>
                  <a:lnTo>
                    <a:pt x="406" y="43"/>
                  </a:lnTo>
                  <a:lnTo>
                    <a:pt x="435" y="36"/>
                  </a:lnTo>
                  <a:lnTo>
                    <a:pt x="489" y="25"/>
                  </a:lnTo>
                  <a:lnTo>
                    <a:pt x="518" y="21"/>
                  </a:lnTo>
                  <a:lnTo>
                    <a:pt x="543" y="18"/>
                  </a:lnTo>
                  <a:lnTo>
                    <a:pt x="572" y="14"/>
                  </a:lnTo>
                  <a:lnTo>
                    <a:pt x="601" y="11"/>
                  </a:lnTo>
                  <a:lnTo>
                    <a:pt x="626" y="7"/>
                  </a:lnTo>
                  <a:lnTo>
                    <a:pt x="655" y="3"/>
                  </a:lnTo>
                  <a:lnTo>
                    <a:pt x="684" y="3"/>
                  </a:lnTo>
                  <a:lnTo>
                    <a:pt x="712" y="0"/>
                  </a:lnTo>
                  <a:lnTo>
                    <a:pt x="766"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Freeform 23"/>
            <p:cNvSpPr>
              <a:spLocks/>
            </p:cNvSpPr>
            <p:nvPr/>
          </p:nvSpPr>
          <p:spPr bwMode="auto">
            <a:xfrm>
              <a:off x="6525" y="1005"/>
              <a:ext cx="112" cy="94"/>
            </a:xfrm>
            <a:custGeom>
              <a:avLst/>
              <a:gdLst>
                <a:gd name="T0" fmla="+- 0 6594 6526"/>
                <a:gd name="T1" fmla="*/ T0 w 112"/>
                <a:gd name="T2" fmla="+- 0 1006 1006"/>
                <a:gd name="T3" fmla="*/ 1006 h 94"/>
                <a:gd name="T4" fmla="+- 0 6526 6526"/>
                <a:gd name="T5" fmla="*/ T4 w 112"/>
                <a:gd name="T6" fmla="+- 0 1099 1006"/>
                <a:gd name="T7" fmla="*/ 1099 h 94"/>
                <a:gd name="T8" fmla="+- 0 6637 6526"/>
                <a:gd name="T9" fmla="*/ T8 w 112"/>
                <a:gd name="T10" fmla="+- 0 1063 1006"/>
                <a:gd name="T11" fmla="*/ 1063 h 94"/>
                <a:gd name="T12" fmla="+- 0 6594 6526"/>
                <a:gd name="T13" fmla="*/ T12 w 112"/>
                <a:gd name="T14" fmla="+- 0 1006 1006"/>
                <a:gd name="T15" fmla="*/ 1006 h 94"/>
              </a:gdLst>
              <a:ahLst/>
              <a:cxnLst>
                <a:cxn ang="0">
                  <a:pos x="T1" y="T3"/>
                </a:cxn>
                <a:cxn ang="0">
                  <a:pos x="T5" y="T7"/>
                </a:cxn>
                <a:cxn ang="0">
                  <a:pos x="T9" y="T11"/>
                </a:cxn>
                <a:cxn ang="0">
                  <a:pos x="T13" y="T15"/>
                </a:cxn>
              </a:cxnLst>
              <a:rect l="0" t="0" r="r" b="b"/>
              <a:pathLst>
                <a:path w="112" h="94">
                  <a:moveTo>
                    <a:pt x="68" y="0"/>
                  </a:moveTo>
                  <a:lnTo>
                    <a:pt x="0" y="93"/>
                  </a:lnTo>
                  <a:lnTo>
                    <a:pt x="111" y="57"/>
                  </a:lnTo>
                  <a:lnTo>
                    <a:pt x="68"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11288" name="Picture 2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27" y="631"/>
              <a:ext cx="11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9" name="Picture 2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24" y="746"/>
              <a:ext cx="116"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Freeform 26"/>
            <p:cNvSpPr>
              <a:spLocks/>
            </p:cNvSpPr>
            <p:nvPr/>
          </p:nvSpPr>
          <p:spPr bwMode="auto">
            <a:xfrm>
              <a:off x="8750" y="861"/>
              <a:ext cx="548" cy="238"/>
            </a:xfrm>
            <a:custGeom>
              <a:avLst/>
              <a:gdLst>
                <a:gd name="T0" fmla="+- 0 9298 8750"/>
                <a:gd name="T1" fmla="*/ T0 w 548"/>
                <a:gd name="T2" fmla="+- 0 1099 862"/>
                <a:gd name="T3" fmla="*/ 1099 h 238"/>
                <a:gd name="T4" fmla="+- 0 9229 8750"/>
                <a:gd name="T5" fmla="*/ T4 w 548"/>
                <a:gd name="T6" fmla="+- 0 1024 862"/>
                <a:gd name="T7" fmla="*/ 1024 h 238"/>
                <a:gd name="T8" fmla="+- 0 9200 8750"/>
                <a:gd name="T9" fmla="*/ T8 w 548"/>
                <a:gd name="T10" fmla="+- 0 1002 862"/>
                <a:gd name="T11" fmla="*/ 1002 h 238"/>
                <a:gd name="T12" fmla="+- 0 9186 8750"/>
                <a:gd name="T13" fmla="*/ T12 w 548"/>
                <a:gd name="T14" fmla="+- 0 995 862"/>
                <a:gd name="T15" fmla="*/ 995 h 238"/>
                <a:gd name="T16" fmla="+- 0 9168 8750"/>
                <a:gd name="T17" fmla="*/ T16 w 548"/>
                <a:gd name="T18" fmla="+- 0 984 862"/>
                <a:gd name="T19" fmla="*/ 984 h 238"/>
                <a:gd name="T20" fmla="+- 0 9154 8750"/>
                <a:gd name="T21" fmla="*/ T20 w 548"/>
                <a:gd name="T22" fmla="+- 0 973 862"/>
                <a:gd name="T23" fmla="*/ 973 h 238"/>
                <a:gd name="T24" fmla="+- 0 9136 8750"/>
                <a:gd name="T25" fmla="*/ T24 w 548"/>
                <a:gd name="T26" fmla="+- 0 962 862"/>
                <a:gd name="T27" fmla="*/ 962 h 238"/>
                <a:gd name="T28" fmla="+- 0 9121 8750"/>
                <a:gd name="T29" fmla="*/ T28 w 548"/>
                <a:gd name="T30" fmla="+- 0 955 862"/>
                <a:gd name="T31" fmla="*/ 955 h 238"/>
                <a:gd name="T32" fmla="+- 0 9103 8750"/>
                <a:gd name="T33" fmla="*/ T32 w 548"/>
                <a:gd name="T34" fmla="+- 0 944 862"/>
                <a:gd name="T35" fmla="*/ 944 h 238"/>
                <a:gd name="T36" fmla="+- 0 9067 8750"/>
                <a:gd name="T37" fmla="*/ T36 w 548"/>
                <a:gd name="T38" fmla="+- 0 930 862"/>
                <a:gd name="T39" fmla="*/ 930 h 238"/>
                <a:gd name="T40" fmla="+- 0 9031 8750"/>
                <a:gd name="T41" fmla="*/ T40 w 548"/>
                <a:gd name="T42" fmla="+- 0 912 862"/>
                <a:gd name="T43" fmla="*/ 912 h 238"/>
                <a:gd name="T44" fmla="+- 0 8995 8750"/>
                <a:gd name="T45" fmla="*/ T44 w 548"/>
                <a:gd name="T46" fmla="+- 0 901 862"/>
                <a:gd name="T47" fmla="*/ 901 h 238"/>
                <a:gd name="T48" fmla="+- 0 8916 8750"/>
                <a:gd name="T49" fmla="*/ T48 w 548"/>
                <a:gd name="T50" fmla="+- 0 880 862"/>
                <a:gd name="T51" fmla="*/ 880 h 238"/>
                <a:gd name="T52" fmla="+- 0 8873 8750"/>
                <a:gd name="T53" fmla="*/ T52 w 548"/>
                <a:gd name="T54" fmla="+- 0 872 862"/>
                <a:gd name="T55" fmla="*/ 872 h 238"/>
                <a:gd name="T56" fmla="+- 0 8833 8750"/>
                <a:gd name="T57" fmla="*/ T56 w 548"/>
                <a:gd name="T58" fmla="+- 0 865 862"/>
                <a:gd name="T59" fmla="*/ 865 h 238"/>
                <a:gd name="T60" fmla="+- 0 8794 8750"/>
                <a:gd name="T61" fmla="*/ T60 w 548"/>
                <a:gd name="T62" fmla="+- 0 862 862"/>
                <a:gd name="T63" fmla="*/ 862 h 238"/>
                <a:gd name="T64" fmla="+- 0 8750 8750"/>
                <a:gd name="T65" fmla="*/ T64 w 548"/>
                <a:gd name="T66" fmla="+- 0 862 862"/>
                <a:gd name="T67" fmla="*/ 862 h 2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548" h="238">
                  <a:moveTo>
                    <a:pt x="548" y="237"/>
                  </a:moveTo>
                  <a:lnTo>
                    <a:pt x="479" y="162"/>
                  </a:lnTo>
                  <a:lnTo>
                    <a:pt x="450" y="140"/>
                  </a:lnTo>
                  <a:lnTo>
                    <a:pt x="436" y="133"/>
                  </a:lnTo>
                  <a:lnTo>
                    <a:pt x="418" y="122"/>
                  </a:lnTo>
                  <a:lnTo>
                    <a:pt x="404" y="111"/>
                  </a:lnTo>
                  <a:lnTo>
                    <a:pt x="386" y="100"/>
                  </a:lnTo>
                  <a:lnTo>
                    <a:pt x="371" y="93"/>
                  </a:lnTo>
                  <a:lnTo>
                    <a:pt x="353" y="82"/>
                  </a:lnTo>
                  <a:lnTo>
                    <a:pt x="317" y="68"/>
                  </a:lnTo>
                  <a:lnTo>
                    <a:pt x="281" y="50"/>
                  </a:lnTo>
                  <a:lnTo>
                    <a:pt x="245" y="39"/>
                  </a:lnTo>
                  <a:lnTo>
                    <a:pt x="166" y="18"/>
                  </a:lnTo>
                  <a:lnTo>
                    <a:pt x="123" y="10"/>
                  </a:lnTo>
                  <a:lnTo>
                    <a:pt x="83" y="3"/>
                  </a:lnTo>
                  <a:lnTo>
                    <a:pt x="44" y="0"/>
                  </a:lnTo>
                  <a:lnTo>
                    <a:pt x="0"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4" name="Freeform 27"/>
            <p:cNvSpPr>
              <a:spLocks/>
            </p:cNvSpPr>
            <p:nvPr/>
          </p:nvSpPr>
          <p:spPr bwMode="auto">
            <a:xfrm>
              <a:off x="9196" y="994"/>
              <a:ext cx="101" cy="105"/>
            </a:xfrm>
            <a:custGeom>
              <a:avLst/>
              <a:gdLst>
                <a:gd name="T0" fmla="+- 0 9251 9197"/>
                <a:gd name="T1" fmla="*/ T0 w 101"/>
                <a:gd name="T2" fmla="+- 0 995 995"/>
                <a:gd name="T3" fmla="*/ 995 h 105"/>
                <a:gd name="T4" fmla="+- 0 9197 9197"/>
                <a:gd name="T5" fmla="*/ T4 w 101"/>
                <a:gd name="T6" fmla="+- 0 1045 995"/>
                <a:gd name="T7" fmla="*/ 1045 h 105"/>
                <a:gd name="T8" fmla="+- 0 9298 9197"/>
                <a:gd name="T9" fmla="*/ T8 w 101"/>
                <a:gd name="T10" fmla="+- 0 1099 995"/>
                <a:gd name="T11" fmla="*/ 1099 h 105"/>
                <a:gd name="T12" fmla="+- 0 9251 9197"/>
                <a:gd name="T13" fmla="*/ T12 w 101"/>
                <a:gd name="T14" fmla="+- 0 995 995"/>
                <a:gd name="T15" fmla="*/ 995 h 105"/>
              </a:gdLst>
              <a:ahLst/>
              <a:cxnLst>
                <a:cxn ang="0">
                  <a:pos x="T1" y="T3"/>
                </a:cxn>
                <a:cxn ang="0">
                  <a:pos x="T5" y="T7"/>
                </a:cxn>
                <a:cxn ang="0">
                  <a:pos x="T9" y="T11"/>
                </a:cxn>
                <a:cxn ang="0">
                  <a:pos x="T13" y="T15"/>
                </a:cxn>
              </a:cxnLst>
              <a:rect l="0" t="0" r="r" b="b"/>
              <a:pathLst>
                <a:path w="101" h="105">
                  <a:moveTo>
                    <a:pt x="54" y="0"/>
                  </a:moveTo>
                  <a:lnTo>
                    <a:pt x="0" y="50"/>
                  </a:lnTo>
                  <a:lnTo>
                    <a:pt x="101" y="104"/>
                  </a:lnTo>
                  <a:lnTo>
                    <a:pt x="54"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5" name="Freeform 28"/>
            <p:cNvSpPr>
              <a:spLocks/>
            </p:cNvSpPr>
            <p:nvPr/>
          </p:nvSpPr>
          <p:spPr bwMode="auto">
            <a:xfrm>
              <a:off x="8199" y="861"/>
              <a:ext cx="551" cy="238"/>
            </a:xfrm>
            <a:custGeom>
              <a:avLst/>
              <a:gdLst>
                <a:gd name="T0" fmla="+- 0 8200 8200"/>
                <a:gd name="T1" fmla="*/ T0 w 551"/>
                <a:gd name="T2" fmla="+- 0 1099 862"/>
                <a:gd name="T3" fmla="*/ 1099 h 238"/>
                <a:gd name="T4" fmla="+- 0 8272 8200"/>
                <a:gd name="T5" fmla="*/ T4 w 551"/>
                <a:gd name="T6" fmla="+- 0 1020 862"/>
                <a:gd name="T7" fmla="*/ 1020 h 238"/>
                <a:gd name="T8" fmla="+- 0 8297 8200"/>
                <a:gd name="T9" fmla="*/ T8 w 551"/>
                <a:gd name="T10" fmla="+- 0 995 862"/>
                <a:gd name="T11" fmla="*/ 995 h 238"/>
                <a:gd name="T12" fmla="+- 0 8315 8200"/>
                <a:gd name="T13" fmla="*/ T12 w 551"/>
                <a:gd name="T14" fmla="+- 0 988 862"/>
                <a:gd name="T15" fmla="*/ 988 h 238"/>
                <a:gd name="T16" fmla="+- 0 8358 8200"/>
                <a:gd name="T17" fmla="*/ T16 w 551"/>
                <a:gd name="T18" fmla="+- 0 955 862"/>
                <a:gd name="T19" fmla="*/ 955 h 238"/>
                <a:gd name="T20" fmla="+- 0 8376 8200"/>
                <a:gd name="T21" fmla="*/ T20 w 551"/>
                <a:gd name="T22" fmla="+- 0 948 862"/>
                <a:gd name="T23" fmla="*/ 948 h 238"/>
                <a:gd name="T24" fmla="+- 0 8394 8200"/>
                <a:gd name="T25" fmla="*/ T24 w 551"/>
                <a:gd name="T26" fmla="+- 0 937 862"/>
                <a:gd name="T27" fmla="*/ 937 h 238"/>
                <a:gd name="T28" fmla="+- 0 8430 8200"/>
                <a:gd name="T29" fmla="*/ T28 w 551"/>
                <a:gd name="T30" fmla="+- 0 923 862"/>
                <a:gd name="T31" fmla="*/ 923 h 238"/>
                <a:gd name="T32" fmla="+- 0 8466 8200"/>
                <a:gd name="T33" fmla="*/ T32 w 551"/>
                <a:gd name="T34" fmla="+- 0 905 862"/>
                <a:gd name="T35" fmla="*/ 905 h 238"/>
                <a:gd name="T36" fmla="+- 0 8506 8200"/>
                <a:gd name="T37" fmla="*/ T36 w 551"/>
                <a:gd name="T38" fmla="+- 0 890 862"/>
                <a:gd name="T39" fmla="*/ 890 h 238"/>
                <a:gd name="T40" fmla="+- 0 8545 8200"/>
                <a:gd name="T41" fmla="*/ T40 w 551"/>
                <a:gd name="T42" fmla="+- 0 883 862"/>
                <a:gd name="T43" fmla="*/ 883 h 238"/>
                <a:gd name="T44" fmla="+- 0 8585 8200"/>
                <a:gd name="T45" fmla="*/ T44 w 551"/>
                <a:gd name="T46" fmla="+- 0 872 862"/>
                <a:gd name="T47" fmla="*/ 872 h 238"/>
                <a:gd name="T48" fmla="+- 0 8624 8200"/>
                <a:gd name="T49" fmla="*/ T48 w 551"/>
                <a:gd name="T50" fmla="+- 0 869 862"/>
                <a:gd name="T51" fmla="*/ 869 h 238"/>
                <a:gd name="T52" fmla="+- 0 8646 8200"/>
                <a:gd name="T53" fmla="*/ T52 w 551"/>
                <a:gd name="T54" fmla="+- 0 865 862"/>
                <a:gd name="T55" fmla="*/ 865 h 238"/>
                <a:gd name="T56" fmla="+- 0 8668 8200"/>
                <a:gd name="T57" fmla="*/ T56 w 551"/>
                <a:gd name="T58" fmla="+- 0 862 862"/>
                <a:gd name="T59" fmla="*/ 862 h 238"/>
                <a:gd name="T60" fmla="+- 0 8750 8200"/>
                <a:gd name="T61" fmla="*/ T60 w 551"/>
                <a:gd name="T62" fmla="+- 0 862 862"/>
                <a:gd name="T63" fmla="*/ 862 h 2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551" h="238">
                  <a:moveTo>
                    <a:pt x="0" y="237"/>
                  </a:moveTo>
                  <a:lnTo>
                    <a:pt x="72" y="158"/>
                  </a:lnTo>
                  <a:lnTo>
                    <a:pt x="97" y="133"/>
                  </a:lnTo>
                  <a:lnTo>
                    <a:pt x="115" y="126"/>
                  </a:lnTo>
                  <a:lnTo>
                    <a:pt x="158" y="93"/>
                  </a:lnTo>
                  <a:lnTo>
                    <a:pt x="176" y="86"/>
                  </a:lnTo>
                  <a:lnTo>
                    <a:pt x="194" y="75"/>
                  </a:lnTo>
                  <a:lnTo>
                    <a:pt x="230" y="61"/>
                  </a:lnTo>
                  <a:lnTo>
                    <a:pt x="266" y="43"/>
                  </a:lnTo>
                  <a:lnTo>
                    <a:pt x="306" y="28"/>
                  </a:lnTo>
                  <a:lnTo>
                    <a:pt x="345" y="21"/>
                  </a:lnTo>
                  <a:lnTo>
                    <a:pt x="385" y="10"/>
                  </a:lnTo>
                  <a:lnTo>
                    <a:pt x="424" y="7"/>
                  </a:lnTo>
                  <a:lnTo>
                    <a:pt x="446" y="3"/>
                  </a:lnTo>
                  <a:lnTo>
                    <a:pt x="468" y="0"/>
                  </a:lnTo>
                  <a:lnTo>
                    <a:pt x="550"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6" name="Freeform 29"/>
            <p:cNvSpPr>
              <a:spLocks/>
            </p:cNvSpPr>
            <p:nvPr/>
          </p:nvSpPr>
          <p:spPr bwMode="auto">
            <a:xfrm>
              <a:off x="8199" y="994"/>
              <a:ext cx="101" cy="105"/>
            </a:xfrm>
            <a:custGeom>
              <a:avLst/>
              <a:gdLst>
                <a:gd name="T0" fmla="+- 0 8246 8200"/>
                <a:gd name="T1" fmla="*/ T0 w 101"/>
                <a:gd name="T2" fmla="+- 0 995 995"/>
                <a:gd name="T3" fmla="*/ 995 h 105"/>
                <a:gd name="T4" fmla="+- 0 8200 8200"/>
                <a:gd name="T5" fmla="*/ T4 w 101"/>
                <a:gd name="T6" fmla="+- 0 1099 995"/>
                <a:gd name="T7" fmla="*/ 1099 h 105"/>
                <a:gd name="T8" fmla="+- 0 8300 8200"/>
                <a:gd name="T9" fmla="*/ T8 w 101"/>
                <a:gd name="T10" fmla="+- 0 1042 995"/>
                <a:gd name="T11" fmla="*/ 1042 h 105"/>
                <a:gd name="T12" fmla="+- 0 8246 8200"/>
                <a:gd name="T13" fmla="*/ T12 w 101"/>
                <a:gd name="T14" fmla="+- 0 995 995"/>
                <a:gd name="T15" fmla="*/ 995 h 105"/>
              </a:gdLst>
              <a:ahLst/>
              <a:cxnLst>
                <a:cxn ang="0">
                  <a:pos x="T1" y="T3"/>
                </a:cxn>
                <a:cxn ang="0">
                  <a:pos x="T5" y="T7"/>
                </a:cxn>
                <a:cxn ang="0">
                  <a:pos x="T9" y="T11"/>
                </a:cxn>
                <a:cxn ang="0">
                  <a:pos x="T13" y="T15"/>
                </a:cxn>
              </a:cxnLst>
              <a:rect l="0" t="0" r="r" b="b"/>
              <a:pathLst>
                <a:path w="101" h="105">
                  <a:moveTo>
                    <a:pt x="46" y="0"/>
                  </a:moveTo>
                  <a:lnTo>
                    <a:pt x="0" y="104"/>
                  </a:lnTo>
                  <a:lnTo>
                    <a:pt x="100" y="47"/>
                  </a:lnTo>
                  <a:lnTo>
                    <a:pt x="46"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11294" name="Picture 3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3" y="620"/>
              <a:ext cx="11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5" name="Picture 3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75" y="735"/>
              <a:ext cx="116"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Freeform 32"/>
            <p:cNvSpPr>
              <a:spLocks/>
            </p:cNvSpPr>
            <p:nvPr/>
          </p:nvSpPr>
          <p:spPr bwMode="auto">
            <a:xfrm>
              <a:off x="5848" y="861"/>
              <a:ext cx="551" cy="238"/>
            </a:xfrm>
            <a:custGeom>
              <a:avLst/>
              <a:gdLst>
                <a:gd name="T0" fmla="+- 0 6400 5849"/>
                <a:gd name="T1" fmla="*/ T0 w 551"/>
                <a:gd name="T2" fmla="+- 0 1099 862"/>
                <a:gd name="T3" fmla="*/ 1099 h 238"/>
                <a:gd name="T4" fmla="+- 0 6328 5849"/>
                <a:gd name="T5" fmla="*/ T4 w 551"/>
                <a:gd name="T6" fmla="+- 0 1024 862"/>
                <a:gd name="T7" fmla="*/ 1024 h 238"/>
                <a:gd name="T8" fmla="+- 0 6299 5849"/>
                <a:gd name="T9" fmla="*/ T8 w 551"/>
                <a:gd name="T10" fmla="+- 0 1002 862"/>
                <a:gd name="T11" fmla="*/ 1002 h 238"/>
                <a:gd name="T12" fmla="+- 0 6284 5849"/>
                <a:gd name="T13" fmla="*/ T12 w 551"/>
                <a:gd name="T14" fmla="+- 0 995 862"/>
                <a:gd name="T15" fmla="*/ 995 h 238"/>
                <a:gd name="T16" fmla="+- 0 6270 5849"/>
                <a:gd name="T17" fmla="*/ T16 w 551"/>
                <a:gd name="T18" fmla="+- 0 984 862"/>
                <a:gd name="T19" fmla="*/ 984 h 238"/>
                <a:gd name="T20" fmla="+- 0 6234 5849"/>
                <a:gd name="T21" fmla="*/ T20 w 551"/>
                <a:gd name="T22" fmla="+- 0 962 862"/>
                <a:gd name="T23" fmla="*/ 962 h 238"/>
                <a:gd name="T24" fmla="+- 0 6220 5849"/>
                <a:gd name="T25" fmla="*/ T24 w 551"/>
                <a:gd name="T26" fmla="+- 0 955 862"/>
                <a:gd name="T27" fmla="*/ 955 h 238"/>
                <a:gd name="T28" fmla="+- 0 6202 5849"/>
                <a:gd name="T29" fmla="*/ T28 w 551"/>
                <a:gd name="T30" fmla="+- 0 944 862"/>
                <a:gd name="T31" fmla="*/ 944 h 238"/>
                <a:gd name="T32" fmla="+- 0 6166 5849"/>
                <a:gd name="T33" fmla="*/ T32 w 551"/>
                <a:gd name="T34" fmla="+- 0 930 862"/>
                <a:gd name="T35" fmla="*/ 930 h 238"/>
                <a:gd name="T36" fmla="+- 0 6130 5849"/>
                <a:gd name="T37" fmla="*/ T36 w 551"/>
                <a:gd name="T38" fmla="+- 0 912 862"/>
                <a:gd name="T39" fmla="*/ 912 h 238"/>
                <a:gd name="T40" fmla="+- 0 6094 5849"/>
                <a:gd name="T41" fmla="*/ T40 w 551"/>
                <a:gd name="T42" fmla="+- 0 901 862"/>
                <a:gd name="T43" fmla="*/ 901 h 238"/>
                <a:gd name="T44" fmla="+- 0 6014 5849"/>
                <a:gd name="T45" fmla="*/ T44 w 551"/>
                <a:gd name="T46" fmla="+- 0 880 862"/>
                <a:gd name="T47" fmla="*/ 880 h 238"/>
                <a:gd name="T48" fmla="+- 0 5975 5849"/>
                <a:gd name="T49" fmla="*/ T48 w 551"/>
                <a:gd name="T50" fmla="+- 0 872 862"/>
                <a:gd name="T51" fmla="*/ 872 h 238"/>
                <a:gd name="T52" fmla="+- 0 5932 5849"/>
                <a:gd name="T53" fmla="*/ T52 w 551"/>
                <a:gd name="T54" fmla="+- 0 865 862"/>
                <a:gd name="T55" fmla="*/ 865 h 238"/>
                <a:gd name="T56" fmla="+- 0 5892 5849"/>
                <a:gd name="T57" fmla="*/ T56 w 551"/>
                <a:gd name="T58" fmla="+- 0 862 862"/>
                <a:gd name="T59" fmla="*/ 862 h 238"/>
                <a:gd name="T60" fmla="+- 0 5849 5849"/>
                <a:gd name="T61" fmla="*/ T60 w 551"/>
                <a:gd name="T62" fmla="+- 0 862 862"/>
                <a:gd name="T63" fmla="*/ 862 h 2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551" h="238">
                  <a:moveTo>
                    <a:pt x="551" y="237"/>
                  </a:moveTo>
                  <a:lnTo>
                    <a:pt x="479" y="162"/>
                  </a:lnTo>
                  <a:lnTo>
                    <a:pt x="450" y="140"/>
                  </a:lnTo>
                  <a:lnTo>
                    <a:pt x="435" y="133"/>
                  </a:lnTo>
                  <a:lnTo>
                    <a:pt x="421" y="122"/>
                  </a:lnTo>
                  <a:lnTo>
                    <a:pt x="385" y="100"/>
                  </a:lnTo>
                  <a:lnTo>
                    <a:pt x="371" y="93"/>
                  </a:lnTo>
                  <a:lnTo>
                    <a:pt x="353" y="82"/>
                  </a:lnTo>
                  <a:lnTo>
                    <a:pt x="317" y="68"/>
                  </a:lnTo>
                  <a:lnTo>
                    <a:pt x="281" y="50"/>
                  </a:lnTo>
                  <a:lnTo>
                    <a:pt x="245" y="39"/>
                  </a:lnTo>
                  <a:lnTo>
                    <a:pt x="165" y="18"/>
                  </a:lnTo>
                  <a:lnTo>
                    <a:pt x="126" y="10"/>
                  </a:lnTo>
                  <a:lnTo>
                    <a:pt x="83" y="3"/>
                  </a:lnTo>
                  <a:lnTo>
                    <a:pt x="43" y="0"/>
                  </a:lnTo>
                  <a:lnTo>
                    <a:pt x="0"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8" name="Freeform 33"/>
            <p:cNvSpPr>
              <a:spLocks/>
            </p:cNvSpPr>
            <p:nvPr/>
          </p:nvSpPr>
          <p:spPr bwMode="auto">
            <a:xfrm>
              <a:off x="6295" y="994"/>
              <a:ext cx="105" cy="105"/>
            </a:xfrm>
            <a:custGeom>
              <a:avLst/>
              <a:gdLst>
                <a:gd name="T0" fmla="+- 0 6349 6295"/>
                <a:gd name="T1" fmla="*/ T0 w 105"/>
                <a:gd name="T2" fmla="+- 0 995 995"/>
                <a:gd name="T3" fmla="*/ 995 h 105"/>
                <a:gd name="T4" fmla="+- 0 6295 6295"/>
                <a:gd name="T5" fmla="*/ T4 w 105"/>
                <a:gd name="T6" fmla="+- 0 1045 995"/>
                <a:gd name="T7" fmla="*/ 1045 h 105"/>
                <a:gd name="T8" fmla="+- 0 6400 6295"/>
                <a:gd name="T9" fmla="*/ T8 w 105"/>
                <a:gd name="T10" fmla="+- 0 1099 995"/>
                <a:gd name="T11" fmla="*/ 1099 h 105"/>
                <a:gd name="T12" fmla="+- 0 6349 6295"/>
                <a:gd name="T13" fmla="*/ T12 w 105"/>
                <a:gd name="T14" fmla="+- 0 995 995"/>
                <a:gd name="T15" fmla="*/ 995 h 105"/>
              </a:gdLst>
              <a:ahLst/>
              <a:cxnLst>
                <a:cxn ang="0">
                  <a:pos x="T1" y="T3"/>
                </a:cxn>
                <a:cxn ang="0">
                  <a:pos x="T5" y="T7"/>
                </a:cxn>
                <a:cxn ang="0">
                  <a:pos x="T9" y="T11"/>
                </a:cxn>
                <a:cxn ang="0">
                  <a:pos x="T13" y="T15"/>
                </a:cxn>
              </a:cxnLst>
              <a:rect l="0" t="0" r="r" b="b"/>
              <a:pathLst>
                <a:path w="105" h="105">
                  <a:moveTo>
                    <a:pt x="54" y="0"/>
                  </a:moveTo>
                  <a:lnTo>
                    <a:pt x="0" y="50"/>
                  </a:lnTo>
                  <a:lnTo>
                    <a:pt x="105" y="104"/>
                  </a:lnTo>
                  <a:lnTo>
                    <a:pt x="54"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9" name="Freeform 34"/>
            <p:cNvSpPr>
              <a:spLocks/>
            </p:cNvSpPr>
            <p:nvPr/>
          </p:nvSpPr>
          <p:spPr bwMode="auto">
            <a:xfrm>
              <a:off x="5297" y="861"/>
              <a:ext cx="551" cy="238"/>
            </a:xfrm>
            <a:custGeom>
              <a:avLst/>
              <a:gdLst>
                <a:gd name="T0" fmla="+- 0 5298 5298"/>
                <a:gd name="T1" fmla="*/ T0 w 551"/>
                <a:gd name="T2" fmla="+- 0 1099 862"/>
                <a:gd name="T3" fmla="*/ 1099 h 238"/>
                <a:gd name="T4" fmla="+- 0 5370 5298"/>
                <a:gd name="T5" fmla="*/ T4 w 551"/>
                <a:gd name="T6" fmla="+- 0 1020 862"/>
                <a:gd name="T7" fmla="*/ 1020 h 238"/>
                <a:gd name="T8" fmla="+- 0 5381 5298"/>
                <a:gd name="T9" fmla="*/ T8 w 551"/>
                <a:gd name="T10" fmla="+- 0 1009 862"/>
                <a:gd name="T11" fmla="*/ 1009 h 238"/>
                <a:gd name="T12" fmla="+- 0 5399 5298"/>
                <a:gd name="T13" fmla="*/ T12 w 551"/>
                <a:gd name="T14" fmla="+- 0 995 862"/>
                <a:gd name="T15" fmla="*/ 995 h 238"/>
                <a:gd name="T16" fmla="+- 0 5413 5298"/>
                <a:gd name="T17" fmla="*/ T16 w 551"/>
                <a:gd name="T18" fmla="+- 0 988 862"/>
                <a:gd name="T19" fmla="*/ 988 h 238"/>
                <a:gd name="T20" fmla="+- 0 5442 5298"/>
                <a:gd name="T21" fmla="*/ T20 w 551"/>
                <a:gd name="T22" fmla="+- 0 966 862"/>
                <a:gd name="T23" fmla="*/ 966 h 238"/>
                <a:gd name="T24" fmla="+- 0 5460 5298"/>
                <a:gd name="T25" fmla="*/ T24 w 551"/>
                <a:gd name="T26" fmla="+- 0 955 862"/>
                <a:gd name="T27" fmla="*/ 955 h 238"/>
                <a:gd name="T28" fmla="+- 0 5474 5298"/>
                <a:gd name="T29" fmla="*/ T28 w 551"/>
                <a:gd name="T30" fmla="+- 0 948 862"/>
                <a:gd name="T31" fmla="*/ 948 h 238"/>
                <a:gd name="T32" fmla="+- 0 5492 5298"/>
                <a:gd name="T33" fmla="*/ T32 w 551"/>
                <a:gd name="T34" fmla="+- 0 937 862"/>
                <a:gd name="T35" fmla="*/ 937 h 238"/>
                <a:gd name="T36" fmla="+- 0 5528 5298"/>
                <a:gd name="T37" fmla="*/ T36 w 551"/>
                <a:gd name="T38" fmla="+- 0 923 862"/>
                <a:gd name="T39" fmla="*/ 923 h 238"/>
                <a:gd name="T40" fmla="+- 0 5564 5298"/>
                <a:gd name="T41" fmla="*/ T40 w 551"/>
                <a:gd name="T42" fmla="+- 0 905 862"/>
                <a:gd name="T43" fmla="*/ 905 h 238"/>
                <a:gd name="T44" fmla="+- 0 5604 5298"/>
                <a:gd name="T45" fmla="*/ T44 w 551"/>
                <a:gd name="T46" fmla="+- 0 890 862"/>
                <a:gd name="T47" fmla="*/ 890 h 238"/>
                <a:gd name="T48" fmla="+- 0 5644 5298"/>
                <a:gd name="T49" fmla="*/ T48 w 551"/>
                <a:gd name="T50" fmla="+- 0 883 862"/>
                <a:gd name="T51" fmla="*/ 883 h 238"/>
                <a:gd name="T52" fmla="+- 0 5683 5298"/>
                <a:gd name="T53" fmla="*/ T52 w 551"/>
                <a:gd name="T54" fmla="+- 0 872 862"/>
                <a:gd name="T55" fmla="*/ 872 h 238"/>
                <a:gd name="T56" fmla="+- 0 5723 5298"/>
                <a:gd name="T57" fmla="*/ T56 w 551"/>
                <a:gd name="T58" fmla="+- 0 869 862"/>
                <a:gd name="T59" fmla="*/ 869 h 238"/>
                <a:gd name="T60" fmla="+- 0 5744 5298"/>
                <a:gd name="T61" fmla="*/ T60 w 551"/>
                <a:gd name="T62" fmla="+- 0 865 862"/>
                <a:gd name="T63" fmla="*/ 865 h 238"/>
                <a:gd name="T64" fmla="+- 0 5766 5298"/>
                <a:gd name="T65" fmla="*/ T64 w 551"/>
                <a:gd name="T66" fmla="+- 0 862 862"/>
                <a:gd name="T67" fmla="*/ 862 h 238"/>
                <a:gd name="T68" fmla="+- 0 5849 5298"/>
                <a:gd name="T69" fmla="*/ T68 w 551"/>
                <a:gd name="T70" fmla="+- 0 862 862"/>
                <a:gd name="T71" fmla="*/ 862 h 2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551" h="238">
                  <a:moveTo>
                    <a:pt x="0" y="237"/>
                  </a:moveTo>
                  <a:lnTo>
                    <a:pt x="72" y="158"/>
                  </a:lnTo>
                  <a:lnTo>
                    <a:pt x="83" y="147"/>
                  </a:lnTo>
                  <a:lnTo>
                    <a:pt x="101" y="133"/>
                  </a:lnTo>
                  <a:lnTo>
                    <a:pt x="115" y="126"/>
                  </a:lnTo>
                  <a:lnTo>
                    <a:pt x="144" y="104"/>
                  </a:lnTo>
                  <a:lnTo>
                    <a:pt x="162" y="93"/>
                  </a:lnTo>
                  <a:lnTo>
                    <a:pt x="176" y="86"/>
                  </a:lnTo>
                  <a:lnTo>
                    <a:pt x="194" y="75"/>
                  </a:lnTo>
                  <a:lnTo>
                    <a:pt x="230" y="61"/>
                  </a:lnTo>
                  <a:lnTo>
                    <a:pt x="266" y="43"/>
                  </a:lnTo>
                  <a:lnTo>
                    <a:pt x="306" y="28"/>
                  </a:lnTo>
                  <a:lnTo>
                    <a:pt x="346" y="21"/>
                  </a:lnTo>
                  <a:lnTo>
                    <a:pt x="385" y="10"/>
                  </a:lnTo>
                  <a:lnTo>
                    <a:pt x="425" y="7"/>
                  </a:lnTo>
                  <a:lnTo>
                    <a:pt x="446" y="3"/>
                  </a:lnTo>
                  <a:lnTo>
                    <a:pt x="468" y="0"/>
                  </a:lnTo>
                  <a:lnTo>
                    <a:pt x="551" y="0"/>
                  </a:lnTo>
                </a:path>
              </a:pathLst>
            </a:custGeom>
            <a:noFill/>
            <a:ln w="7595">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0" name="Freeform 35"/>
            <p:cNvSpPr>
              <a:spLocks/>
            </p:cNvSpPr>
            <p:nvPr/>
          </p:nvSpPr>
          <p:spPr bwMode="auto">
            <a:xfrm>
              <a:off x="5297" y="994"/>
              <a:ext cx="101" cy="105"/>
            </a:xfrm>
            <a:custGeom>
              <a:avLst/>
              <a:gdLst>
                <a:gd name="T0" fmla="+- 0 5345 5298"/>
                <a:gd name="T1" fmla="*/ T0 w 101"/>
                <a:gd name="T2" fmla="+- 0 995 995"/>
                <a:gd name="T3" fmla="*/ 995 h 105"/>
                <a:gd name="T4" fmla="+- 0 5298 5298"/>
                <a:gd name="T5" fmla="*/ T4 w 101"/>
                <a:gd name="T6" fmla="+- 0 1099 995"/>
                <a:gd name="T7" fmla="*/ 1099 h 105"/>
                <a:gd name="T8" fmla="+- 0 5399 5298"/>
                <a:gd name="T9" fmla="*/ T8 w 101"/>
                <a:gd name="T10" fmla="+- 0 1042 995"/>
                <a:gd name="T11" fmla="*/ 1042 h 105"/>
                <a:gd name="T12" fmla="+- 0 5345 5298"/>
                <a:gd name="T13" fmla="*/ T12 w 101"/>
                <a:gd name="T14" fmla="+- 0 995 995"/>
                <a:gd name="T15" fmla="*/ 995 h 105"/>
              </a:gdLst>
              <a:ahLst/>
              <a:cxnLst>
                <a:cxn ang="0">
                  <a:pos x="T1" y="T3"/>
                </a:cxn>
                <a:cxn ang="0">
                  <a:pos x="T5" y="T7"/>
                </a:cxn>
                <a:cxn ang="0">
                  <a:pos x="T9" y="T11"/>
                </a:cxn>
                <a:cxn ang="0">
                  <a:pos x="T13" y="T15"/>
                </a:cxn>
              </a:cxnLst>
              <a:rect l="0" t="0" r="r" b="b"/>
              <a:pathLst>
                <a:path w="101" h="105">
                  <a:moveTo>
                    <a:pt x="47" y="0"/>
                  </a:moveTo>
                  <a:lnTo>
                    <a:pt x="0" y="104"/>
                  </a:lnTo>
                  <a:lnTo>
                    <a:pt x="101" y="47"/>
                  </a:lnTo>
                  <a:lnTo>
                    <a:pt x="47"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11300" name="Picture 3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40" y="620"/>
              <a:ext cx="116"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1" name="Picture 3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45" y="735"/>
              <a:ext cx="116"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2" name="Picture 3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82" y="1804"/>
              <a:ext cx="4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AutoShape 39"/>
            <p:cNvSpPr>
              <a:spLocks/>
            </p:cNvSpPr>
            <p:nvPr/>
          </p:nvSpPr>
          <p:spPr bwMode="auto">
            <a:xfrm>
              <a:off x="5150" y="2503"/>
              <a:ext cx="4295" cy="47"/>
            </a:xfrm>
            <a:custGeom>
              <a:avLst/>
              <a:gdLst>
                <a:gd name="T0" fmla="+- 0 9287 5150"/>
                <a:gd name="T1" fmla="*/ T0 w 4295"/>
                <a:gd name="T2" fmla="+- 0 2503 2503"/>
                <a:gd name="T3" fmla="*/ 2503 h 47"/>
                <a:gd name="T4" fmla="+- 0 9445 5150"/>
                <a:gd name="T5" fmla="*/ T4 w 4295"/>
                <a:gd name="T6" fmla="+- 0 2503 2503"/>
                <a:gd name="T7" fmla="*/ 2503 h 47"/>
                <a:gd name="T8" fmla="+- 0 9316 5150"/>
                <a:gd name="T9" fmla="*/ T8 w 4295"/>
                <a:gd name="T10" fmla="+- 0 2525 2503"/>
                <a:gd name="T11" fmla="*/ 2525 h 47"/>
                <a:gd name="T12" fmla="+- 0 9416 5150"/>
                <a:gd name="T13" fmla="*/ T12 w 4295"/>
                <a:gd name="T14" fmla="+- 0 2525 2503"/>
                <a:gd name="T15" fmla="*/ 2525 h 47"/>
                <a:gd name="T16" fmla="+- 0 9348 5150"/>
                <a:gd name="T17" fmla="*/ T16 w 4295"/>
                <a:gd name="T18" fmla="+- 0 2550 2503"/>
                <a:gd name="T19" fmla="*/ 2550 h 47"/>
                <a:gd name="T20" fmla="+- 0 9380 5150"/>
                <a:gd name="T21" fmla="*/ T20 w 4295"/>
                <a:gd name="T22" fmla="+- 0 2550 2503"/>
                <a:gd name="T23" fmla="*/ 2550 h 47"/>
                <a:gd name="T24" fmla="+- 0 8048 5150"/>
                <a:gd name="T25" fmla="*/ T24 w 4295"/>
                <a:gd name="T26" fmla="+- 0 2503 2503"/>
                <a:gd name="T27" fmla="*/ 2503 h 47"/>
                <a:gd name="T28" fmla="+- 0 8207 5150"/>
                <a:gd name="T29" fmla="*/ T28 w 4295"/>
                <a:gd name="T30" fmla="+- 0 2503 2503"/>
                <a:gd name="T31" fmla="*/ 2503 h 47"/>
                <a:gd name="T32" fmla="+- 0 8077 5150"/>
                <a:gd name="T33" fmla="*/ T32 w 4295"/>
                <a:gd name="T34" fmla="+- 0 2525 2503"/>
                <a:gd name="T35" fmla="*/ 2525 h 47"/>
                <a:gd name="T36" fmla="+- 0 8178 5150"/>
                <a:gd name="T37" fmla="*/ T36 w 4295"/>
                <a:gd name="T38" fmla="+- 0 2525 2503"/>
                <a:gd name="T39" fmla="*/ 2525 h 47"/>
                <a:gd name="T40" fmla="+- 0 8113 5150"/>
                <a:gd name="T41" fmla="*/ T40 w 4295"/>
                <a:gd name="T42" fmla="+- 0 2550 2503"/>
                <a:gd name="T43" fmla="*/ 2550 h 47"/>
                <a:gd name="T44" fmla="+- 0 8146 5150"/>
                <a:gd name="T45" fmla="*/ T44 w 4295"/>
                <a:gd name="T46" fmla="+- 0 2550 2503"/>
                <a:gd name="T47" fmla="*/ 2550 h 47"/>
                <a:gd name="T48" fmla="+- 0 6389 5150"/>
                <a:gd name="T49" fmla="*/ T48 w 4295"/>
                <a:gd name="T50" fmla="+- 0 2503 2503"/>
                <a:gd name="T51" fmla="*/ 2503 h 47"/>
                <a:gd name="T52" fmla="+- 0 6544 5150"/>
                <a:gd name="T53" fmla="*/ T52 w 4295"/>
                <a:gd name="T54" fmla="+- 0 2503 2503"/>
                <a:gd name="T55" fmla="*/ 2503 h 47"/>
                <a:gd name="T56" fmla="+- 0 6418 5150"/>
                <a:gd name="T57" fmla="*/ T56 w 4295"/>
                <a:gd name="T58" fmla="+- 0 2525 2503"/>
                <a:gd name="T59" fmla="*/ 2525 h 47"/>
                <a:gd name="T60" fmla="+- 0 6515 5150"/>
                <a:gd name="T61" fmla="*/ T60 w 4295"/>
                <a:gd name="T62" fmla="+- 0 2525 2503"/>
                <a:gd name="T63" fmla="*/ 2525 h 47"/>
                <a:gd name="T64" fmla="+- 0 6450 5150"/>
                <a:gd name="T65" fmla="*/ T64 w 4295"/>
                <a:gd name="T66" fmla="+- 0 2550 2503"/>
                <a:gd name="T67" fmla="*/ 2550 h 47"/>
                <a:gd name="T68" fmla="+- 0 6482 5150"/>
                <a:gd name="T69" fmla="*/ T68 w 4295"/>
                <a:gd name="T70" fmla="+- 0 2550 2503"/>
                <a:gd name="T71" fmla="*/ 2550 h 47"/>
                <a:gd name="T72" fmla="+- 0 5150 5150"/>
                <a:gd name="T73" fmla="*/ T72 w 4295"/>
                <a:gd name="T74" fmla="+- 0 2503 2503"/>
                <a:gd name="T75" fmla="*/ 2503 h 47"/>
                <a:gd name="T76" fmla="+- 0 5309 5150"/>
                <a:gd name="T77" fmla="*/ T76 w 4295"/>
                <a:gd name="T78" fmla="+- 0 2503 2503"/>
                <a:gd name="T79" fmla="*/ 2503 h 47"/>
                <a:gd name="T80" fmla="+- 0 5179 5150"/>
                <a:gd name="T81" fmla="*/ T80 w 4295"/>
                <a:gd name="T82" fmla="+- 0 2525 2503"/>
                <a:gd name="T83" fmla="*/ 2525 h 47"/>
                <a:gd name="T84" fmla="+- 0 5280 5150"/>
                <a:gd name="T85" fmla="*/ T84 w 4295"/>
                <a:gd name="T86" fmla="+- 0 2525 2503"/>
                <a:gd name="T87" fmla="*/ 2525 h 47"/>
                <a:gd name="T88" fmla="+- 0 5212 5150"/>
                <a:gd name="T89" fmla="*/ T88 w 4295"/>
                <a:gd name="T90" fmla="+- 0 2550 2503"/>
                <a:gd name="T91" fmla="*/ 2550 h 47"/>
                <a:gd name="T92" fmla="+- 0 5244 5150"/>
                <a:gd name="T93" fmla="*/ T92 w 4295"/>
                <a:gd name="T94" fmla="+- 0 2550 2503"/>
                <a:gd name="T95" fmla="*/ 2550 h 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4295" h="47">
                  <a:moveTo>
                    <a:pt x="4137" y="0"/>
                  </a:moveTo>
                  <a:lnTo>
                    <a:pt x="4295" y="0"/>
                  </a:lnTo>
                  <a:moveTo>
                    <a:pt x="4166" y="22"/>
                  </a:moveTo>
                  <a:lnTo>
                    <a:pt x="4266" y="22"/>
                  </a:lnTo>
                  <a:moveTo>
                    <a:pt x="4198" y="47"/>
                  </a:moveTo>
                  <a:lnTo>
                    <a:pt x="4230" y="47"/>
                  </a:lnTo>
                  <a:moveTo>
                    <a:pt x="2898" y="0"/>
                  </a:moveTo>
                  <a:lnTo>
                    <a:pt x="3057" y="0"/>
                  </a:lnTo>
                  <a:moveTo>
                    <a:pt x="2927" y="22"/>
                  </a:moveTo>
                  <a:lnTo>
                    <a:pt x="3028" y="22"/>
                  </a:lnTo>
                  <a:moveTo>
                    <a:pt x="2963" y="47"/>
                  </a:moveTo>
                  <a:lnTo>
                    <a:pt x="2996" y="47"/>
                  </a:lnTo>
                  <a:moveTo>
                    <a:pt x="1239" y="0"/>
                  </a:moveTo>
                  <a:lnTo>
                    <a:pt x="1394" y="0"/>
                  </a:lnTo>
                  <a:moveTo>
                    <a:pt x="1268" y="22"/>
                  </a:moveTo>
                  <a:lnTo>
                    <a:pt x="1365" y="22"/>
                  </a:lnTo>
                  <a:moveTo>
                    <a:pt x="1300" y="47"/>
                  </a:moveTo>
                  <a:lnTo>
                    <a:pt x="1332" y="47"/>
                  </a:lnTo>
                  <a:moveTo>
                    <a:pt x="0" y="0"/>
                  </a:moveTo>
                  <a:lnTo>
                    <a:pt x="159" y="0"/>
                  </a:lnTo>
                  <a:moveTo>
                    <a:pt x="29" y="22"/>
                  </a:moveTo>
                  <a:lnTo>
                    <a:pt x="130" y="22"/>
                  </a:lnTo>
                  <a:moveTo>
                    <a:pt x="62" y="47"/>
                  </a:moveTo>
                  <a:lnTo>
                    <a:pt x="94" y="47"/>
                  </a:lnTo>
                </a:path>
              </a:pathLst>
            </a:custGeom>
            <a:noFill/>
            <a:ln w="7734">
              <a:solidFill>
                <a:srgbClr val="01010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pic>
        <p:nvPicPr>
          <p:cNvPr id="42" name="image55.png"/>
          <p:cNvPicPr/>
          <p:nvPr/>
        </p:nvPicPr>
        <p:blipFill>
          <a:blip r:embed="rId10" cstate="print"/>
          <a:stretch>
            <a:fillRect/>
          </a:stretch>
        </p:blipFill>
        <p:spPr>
          <a:xfrm>
            <a:off x="7203659" y="4887473"/>
            <a:ext cx="104645" cy="131285"/>
          </a:xfrm>
          <a:prstGeom prst="rect">
            <a:avLst/>
          </a:prstGeom>
        </p:spPr>
      </p:pic>
      <p:sp>
        <p:nvSpPr>
          <p:cNvPr id="32" name="Прямоугольник 31"/>
          <p:cNvSpPr/>
          <p:nvPr/>
        </p:nvSpPr>
        <p:spPr>
          <a:xfrm>
            <a:off x="2683981" y="5661248"/>
            <a:ext cx="4572000" cy="646331"/>
          </a:xfrm>
          <a:prstGeom prst="rect">
            <a:avLst/>
          </a:prstGeom>
        </p:spPr>
        <p:txBody>
          <a:bodyPr>
            <a:spAutoFit/>
          </a:bodyPr>
          <a:lstStyle/>
          <a:p>
            <a:r>
              <a:rPr lang="ru-RU" dirty="0"/>
              <a:t>Каскадная схема защиты оборудования РУ от грозовых перенапряжений</a:t>
            </a:r>
            <a:endParaRPr lang="ru-RU" dirty="0"/>
          </a:p>
        </p:txBody>
      </p:sp>
    </p:spTree>
    <p:extLst>
      <p:ext uri="{BB962C8B-B14F-4D97-AF65-F5344CB8AC3E}">
        <p14:creationId xmlns:p14="http://schemas.microsoft.com/office/powerpoint/2010/main" val="1834468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t>Контрольные вопросы</a:t>
            </a:r>
            <a:endParaRPr lang="ru-RU" sz="3600" dirty="0"/>
          </a:p>
        </p:txBody>
      </p:sp>
      <p:sp>
        <p:nvSpPr>
          <p:cNvPr id="3" name="Объект 2"/>
          <p:cNvSpPr>
            <a:spLocks noGrp="1"/>
          </p:cNvSpPr>
          <p:nvPr>
            <p:ph idx="1"/>
          </p:nvPr>
        </p:nvSpPr>
        <p:spPr/>
        <p:txBody>
          <a:bodyPr>
            <a:normAutofit fontScale="85000" lnSpcReduction="10000"/>
          </a:bodyPr>
          <a:lstStyle/>
          <a:p>
            <a:pPr marL="514350" indent="-514350">
              <a:buFont typeface="+mj-lt"/>
              <a:buAutoNum type="arabicPeriod"/>
            </a:pPr>
            <a:r>
              <a:rPr lang="ru-RU" dirty="0" smtClean="0"/>
              <a:t>Защита </a:t>
            </a:r>
            <a:r>
              <a:rPr lang="ru-RU" dirty="0"/>
              <a:t>изоляции оборудования РУ от набегающих по </a:t>
            </a:r>
            <a:r>
              <a:rPr lang="ru-RU" dirty="0" smtClean="0"/>
              <a:t>ВЛ </a:t>
            </a:r>
            <a:r>
              <a:rPr lang="ru-RU" dirty="0"/>
              <a:t>грозовых </a:t>
            </a:r>
            <a:r>
              <a:rPr lang="ru-RU" dirty="0" smtClean="0"/>
              <a:t>волн, требования </a:t>
            </a:r>
            <a:r>
              <a:rPr lang="ru-RU" dirty="0"/>
              <a:t>к обустройству </a:t>
            </a:r>
            <a:r>
              <a:rPr lang="ru-RU" dirty="0" smtClean="0"/>
              <a:t>защищенных подходов.</a:t>
            </a:r>
          </a:p>
          <a:p>
            <a:pPr marL="514350" indent="-514350">
              <a:buFont typeface="+mj-lt"/>
              <a:buAutoNum type="arabicPeriod"/>
            </a:pPr>
            <a:r>
              <a:rPr lang="ru-RU" dirty="0" smtClean="0"/>
              <a:t> Дать определение к тросовым и </a:t>
            </a:r>
            <a:r>
              <a:rPr lang="ru-RU" dirty="0"/>
              <a:t>з</a:t>
            </a:r>
            <a:r>
              <a:rPr lang="ru-RU" dirty="0" smtClean="0"/>
              <a:t>ащищенным подходам</a:t>
            </a:r>
          </a:p>
          <a:p>
            <a:pPr marL="514350" indent="-514350">
              <a:buFont typeface="+mj-lt"/>
              <a:buAutoNum type="arabicPeriod"/>
            </a:pPr>
            <a:r>
              <a:rPr lang="ru-RU" dirty="0"/>
              <a:t>Ограничители перенапряжения нелинейные (ОПН</a:t>
            </a:r>
            <a:r>
              <a:rPr lang="ru-RU" dirty="0" smtClean="0"/>
              <a:t>)</a:t>
            </a:r>
          </a:p>
          <a:p>
            <a:pPr marL="514350" indent="-514350">
              <a:buFont typeface="+mj-lt"/>
              <a:buAutoNum type="arabicPeriod"/>
            </a:pPr>
            <a:r>
              <a:rPr lang="ru-RU" dirty="0"/>
              <a:t>Импульсы грозовых </a:t>
            </a:r>
            <a:r>
              <a:rPr lang="ru-RU" dirty="0" smtClean="0"/>
              <a:t>перенапряжений, полный и срезанный импульс</a:t>
            </a:r>
          </a:p>
          <a:p>
            <a:pPr marL="514350" indent="-514350">
              <a:buFont typeface="+mj-lt"/>
              <a:buAutoNum type="arabicPeriod"/>
            </a:pPr>
            <a:r>
              <a:rPr lang="ru-RU" dirty="0" smtClean="0"/>
              <a:t> чем отличается каскадная и типовая </a:t>
            </a:r>
            <a:r>
              <a:rPr lang="ru-RU" dirty="0"/>
              <a:t>схема защиты оборудования РУ от грозовых </a:t>
            </a:r>
            <a:r>
              <a:rPr lang="ru-RU" dirty="0" err="1" smtClean="0"/>
              <a:t>перенапряжени</a:t>
            </a:r>
            <a:r>
              <a:rPr lang="ru-RU" dirty="0" smtClean="0"/>
              <a:t>?</a:t>
            </a:r>
          </a:p>
          <a:p>
            <a:endParaRPr lang="ru-RU" dirty="0"/>
          </a:p>
          <a:p>
            <a:endParaRPr lang="ru-RU" dirty="0" smtClean="0"/>
          </a:p>
          <a:p>
            <a:endParaRPr lang="ru-RU" dirty="0" smtClean="0"/>
          </a:p>
          <a:p>
            <a:endParaRPr lang="ru-RU" dirty="0"/>
          </a:p>
        </p:txBody>
      </p:sp>
    </p:spTree>
    <p:extLst>
      <p:ext uri="{BB962C8B-B14F-4D97-AF65-F5344CB8AC3E}">
        <p14:creationId xmlns:p14="http://schemas.microsoft.com/office/powerpoint/2010/main" val="184772183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1242</Words>
  <Application>Microsoft Office PowerPoint</Application>
  <PresentationFormat>Экран (4:3)</PresentationFormat>
  <Paragraphs>65</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Грозозащита подстанций от волн грозовых перенапряжений,  набегающих с линий. </vt:lpstr>
      <vt:lpstr>Презентация PowerPoint</vt:lpstr>
      <vt:lpstr>Обустройство защищенных подходов</vt:lpstr>
      <vt:lpstr>Презентация PowerPoint</vt:lpstr>
      <vt:lpstr>Презентация PowerPoint</vt:lpstr>
      <vt:lpstr>Презентация PowerPoint</vt:lpstr>
      <vt:lpstr>Импульсы грозовых перенапряжений, набегающие на подстанцию.</vt:lpstr>
      <vt:lpstr>Презентация PowerPoint</vt:lpstr>
      <vt:lpstr>Ограничители перенапряжения нелинейные (ОПН) </vt:lpstr>
      <vt:lpstr>Презентация PowerPoint</vt:lpstr>
      <vt:lpstr>ОПН типа КР, РТ, РВ, РК </vt:lpstr>
      <vt:lpstr>Презентация PowerPoint</vt:lpstr>
      <vt:lpstr>Презентация PowerPoint</vt:lpstr>
      <vt:lpstr>Презентация PowerPoint</vt:lpstr>
      <vt:lpstr>Презентация PowerPoint</vt:lpstr>
      <vt:lpstr>Расстановка защитных аппаратов </vt:lpstr>
      <vt:lpstr>Презентация PowerPoint</vt:lpstr>
      <vt:lpstr>Презентация PowerPoint</vt:lpstr>
      <vt:lpstr>Презентация PowerPoint</vt:lpstr>
      <vt:lpstr>Презентация PowerPoint</vt:lpstr>
      <vt:lpstr>Контрольные вопросы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Грозозащита подстанций от волн грозовых перенапряжений,  набегающих с линий.</dc:title>
  <dc:creator>ASUS</dc:creator>
  <cp:lastModifiedBy>ASUS</cp:lastModifiedBy>
  <cp:revision>17</cp:revision>
  <dcterms:created xsi:type="dcterms:W3CDTF">2021-10-08T11:37:16Z</dcterms:created>
  <dcterms:modified xsi:type="dcterms:W3CDTF">2021-10-08T17:43:36Z</dcterms:modified>
</cp:coreProperties>
</file>